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95"/>
  </p:notesMasterIdLst>
  <p:handoutMasterIdLst>
    <p:handoutMasterId r:id="rId96"/>
  </p:handoutMasterIdLst>
  <p:sldIdLst>
    <p:sldId id="464" r:id="rId8"/>
    <p:sldId id="428" r:id="rId9"/>
    <p:sldId id="437" r:id="rId10"/>
    <p:sldId id="429" r:id="rId11"/>
    <p:sldId id="430" r:id="rId12"/>
    <p:sldId id="438" r:id="rId13"/>
    <p:sldId id="439" r:id="rId14"/>
    <p:sldId id="440" r:id="rId15"/>
    <p:sldId id="441" r:id="rId16"/>
    <p:sldId id="442" r:id="rId17"/>
    <p:sldId id="443" r:id="rId18"/>
    <p:sldId id="444" r:id="rId19"/>
    <p:sldId id="445" r:id="rId20"/>
    <p:sldId id="446" r:id="rId21"/>
    <p:sldId id="447" r:id="rId22"/>
    <p:sldId id="448" r:id="rId23"/>
    <p:sldId id="449" r:id="rId24"/>
    <p:sldId id="450" r:id="rId25"/>
    <p:sldId id="451" r:id="rId26"/>
    <p:sldId id="452" r:id="rId27"/>
    <p:sldId id="453" r:id="rId28"/>
    <p:sldId id="454" r:id="rId29"/>
    <p:sldId id="470" r:id="rId30"/>
    <p:sldId id="455" r:id="rId31"/>
    <p:sldId id="456" r:id="rId32"/>
    <p:sldId id="463" r:id="rId33"/>
    <p:sldId id="458" r:id="rId34"/>
    <p:sldId id="459" r:id="rId35"/>
    <p:sldId id="460" r:id="rId36"/>
    <p:sldId id="461" r:id="rId37"/>
    <p:sldId id="462" r:id="rId38"/>
    <p:sldId id="468" r:id="rId39"/>
    <p:sldId id="466" r:id="rId40"/>
    <p:sldId id="465" r:id="rId41"/>
    <p:sldId id="467" r:id="rId42"/>
    <p:sldId id="469" r:id="rId43"/>
    <p:sldId id="457" r:id="rId44"/>
    <p:sldId id="330" r:id="rId45"/>
    <p:sldId id="301" r:id="rId46"/>
    <p:sldId id="355" r:id="rId47"/>
    <p:sldId id="303" r:id="rId48"/>
    <p:sldId id="304" r:id="rId49"/>
    <p:sldId id="401" r:id="rId50"/>
    <p:sldId id="352" r:id="rId51"/>
    <p:sldId id="404" r:id="rId52"/>
    <p:sldId id="407" r:id="rId53"/>
    <p:sldId id="357" r:id="rId54"/>
    <p:sldId id="358" r:id="rId55"/>
    <p:sldId id="359" r:id="rId56"/>
    <p:sldId id="360" r:id="rId57"/>
    <p:sldId id="410" r:id="rId58"/>
    <p:sldId id="411" r:id="rId59"/>
    <p:sldId id="412" r:id="rId60"/>
    <p:sldId id="413" r:id="rId61"/>
    <p:sldId id="414" r:id="rId62"/>
    <p:sldId id="378" r:id="rId63"/>
    <p:sldId id="380" r:id="rId64"/>
    <p:sldId id="381" r:id="rId65"/>
    <p:sldId id="382" r:id="rId66"/>
    <p:sldId id="383" r:id="rId67"/>
    <p:sldId id="384" r:id="rId68"/>
    <p:sldId id="385" r:id="rId69"/>
    <p:sldId id="408" r:id="rId70"/>
    <p:sldId id="387" r:id="rId71"/>
    <p:sldId id="388" r:id="rId72"/>
    <p:sldId id="389" r:id="rId73"/>
    <p:sldId id="390" r:id="rId74"/>
    <p:sldId id="391" r:id="rId75"/>
    <p:sldId id="392" r:id="rId76"/>
    <p:sldId id="409" r:id="rId77"/>
    <p:sldId id="331" r:id="rId78"/>
    <p:sldId id="332" r:id="rId79"/>
    <p:sldId id="334" r:id="rId80"/>
    <p:sldId id="335" r:id="rId81"/>
    <p:sldId id="336" r:id="rId82"/>
    <p:sldId id="337" r:id="rId83"/>
    <p:sldId id="343" r:id="rId84"/>
    <p:sldId id="344" r:id="rId85"/>
    <p:sldId id="345" r:id="rId86"/>
    <p:sldId id="421" r:id="rId87"/>
    <p:sldId id="422" r:id="rId88"/>
    <p:sldId id="327" r:id="rId89"/>
    <p:sldId id="319" r:id="rId90"/>
    <p:sldId id="351" r:id="rId91"/>
    <p:sldId id="322" r:id="rId92"/>
    <p:sldId id="349" r:id="rId93"/>
    <p:sldId id="329" r:id="rId94"/>
  </p:sldIdLst>
  <p:sldSz cx="12188825" cy="6858000"/>
  <p:notesSz cx="6807200" cy="9939338"/>
  <p:embeddedFontLst>
    <p:embeddedFont>
      <p:font typeface="宋体" panose="02010600030101010101" pitchFamily="2" charset="-122"/>
      <p:regular r:id="rId97"/>
    </p:embeddedFont>
    <p:embeddedFont>
      <p:font typeface="Consolas" panose="020B0609020204030204" pitchFamily="49" charset="0"/>
      <p:regular r:id="rId98"/>
      <p:bold r:id="rId99"/>
      <p:italic r:id="rId100"/>
      <p:boldItalic r:id="rId101"/>
    </p:embeddedFont>
    <p:embeddedFont>
      <p:font typeface="Segoe UI Light" panose="020B0502040204020203" pitchFamily="34" charset="0"/>
      <p:regular r:id="rId102"/>
      <p:italic r:id="rId103"/>
    </p:embeddedFont>
    <p:embeddedFont>
      <p:font typeface="Segoe UI" panose="020B0502040204020203" pitchFamily="34" charset="0"/>
      <p:regular r:id="rId104"/>
      <p:bold r:id="rId105"/>
      <p:italic r:id="rId106"/>
      <p:boldItalic r:id="rId107"/>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464"/>
            <p14:sldId id="428"/>
            <p14:sldId id="437"/>
            <p14:sldId id="429"/>
            <p14:sldId id="430"/>
            <p14:sldId id="438"/>
            <p14:sldId id="439"/>
            <p14:sldId id="440"/>
            <p14:sldId id="441"/>
            <p14:sldId id="442"/>
            <p14:sldId id="443"/>
            <p14:sldId id="444"/>
            <p14:sldId id="445"/>
            <p14:sldId id="446"/>
            <p14:sldId id="447"/>
            <p14:sldId id="448"/>
            <p14:sldId id="449"/>
            <p14:sldId id="450"/>
            <p14:sldId id="451"/>
            <p14:sldId id="452"/>
            <p14:sldId id="453"/>
            <p14:sldId id="454"/>
            <p14:sldId id="470"/>
            <p14:sldId id="455"/>
            <p14:sldId id="456"/>
            <p14:sldId id="463"/>
            <p14:sldId id="458"/>
            <p14:sldId id="459"/>
            <p14:sldId id="460"/>
            <p14:sldId id="461"/>
            <p14:sldId id="462"/>
            <p14:sldId id="468"/>
            <p14:sldId id="466"/>
            <p14:sldId id="465"/>
            <p14:sldId id="467"/>
            <p14:sldId id="469"/>
            <p14:sldId id="457"/>
            <p14:sldId id="330"/>
            <p14:sldId id="301"/>
            <p14:sldId id="355"/>
            <p14:sldId id="303"/>
            <p14:sldId id="304"/>
          </p14:sldIdLst>
        </p14:section>
        <p14:section name="Windows Azure" id="{5E4156E2-A099-4F51-80BA-A0A1B5CA74F0}">
          <p14:sldIdLst>
            <p14:sldId id="401"/>
            <p14:sldId id="352"/>
            <p14:sldId id="404"/>
          </p14:sldIdLst>
        </p14:section>
        <p14:section name="Virtual Machines" id="{F0F5B035-F424-4FA7-B544-D9588B3F33E0}">
          <p14:sldIdLst>
            <p14:sldId id="407"/>
            <p14:sldId id="357"/>
            <p14:sldId id="358"/>
            <p14:sldId id="359"/>
            <p14:sldId id="360"/>
            <p14:sldId id="410"/>
            <p14:sldId id="411"/>
            <p14:sldId id="412"/>
            <p14:sldId id="413"/>
            <p14:sldId id="414"/>
          </p14:sldIdLst>
        </p14:section>
        <p14:section name="Web Sites" id="{264A8B60-B9FA-4432-95A4-7895E89FC737}">
          <p14:sldIdLst>
            <p14:sldId id="378"/>
            <p14:sldId id="380"/>
            <p14:sldId id="381"/>
            <p14:sldId id="382"/>
            <p14:sldId id="383"/>
            <p14:sldId id="384"/>
          </p14:sldIdLst>
        </p14:section>
        <p14:section name="Cloud Services" id="{2CDE6F8B-A3B9-4ADE-8466-D31A7C4BE270}">
          <p14:sldIdLst>
            <p14:sldId id="385"/>
            <p14:sldId id="408"/>
            <p14:sldId id="387"/>
            <p14:sldId id="388"/>
            <p14:sldId id="389"/>
            <p14:sldId id="390"/>
            <p14:sldId id="391"/>
            <p14:sldId id="392"/>
            <p14:sldId id="409"/>
          </p14:sldIdLst>
        </p14:section>
        <p14:section name="Building Block Services" id="{8083865B-29DE-456D-BC63-C1192E8D5085}">
          <p14:sldIdLst>
            <p14:sldId id="331"/>
            <p14:sldId id="332"/>
          </p14:sldIdLst>
        </p14:section>
        <p14:section name="SQL Database" id="{F2B7DB92-3B3A-410A-A281-626A2A66ED0C}">
          <p14:sldIdLst>
            <p14:sldId id="334"/>
            <p14:sldId id="335"/>
          </p14:sldIdLst>
        </p14:section>
        <p14:section name="Blob Storage" id="{2051A546-2383-44DC-A095-2A4ABEEFB210}">
          <p14:sldIdLst>
            <p14:sldId id="336"/>
            <p14:sldId id="337"/>
          </p14:sldIdLst>
        </p14:section>
        <p14:section name="Identity &amp; Service Bus" id="{FEB934FC-C07F-4B70-9AA6-EDDF34557D53}">
          <p14:sldIdLst>
            <p14:sldId id="343"/>
            <p14:sldId id="344"/>
            <p14:sldId id="345"/>
            <p14:sldId id="421"/>
            <p14:sldId id="422"/>
          </p14:sldIdLst>
        </p14:section>
        <p14:section name="Pricing &amp; SLAs" id="{A8BCCDB2-C8CF-4EEC-A4AD-705A02E77EC6}">
          <p14:sldIdLst>
            <p14:sldId id="327"/>
            <p14:sldId id="319"/>
            <p14:sldId id="351"/>
            <p14:sldId id="322"/>
          </p14:sldIdLst>
        </p14:section>
        <p14:section name="Closing" id="{8AF084D8-4D86-40FB-8932-4F6AA17A5223}">
          <p14:sldIdLst>
            <p14:sldId id="349"/>
            <p14:sldId id="329"/>
          </p14:sldIdLst>
        </p14:section>
        <p14:section name="Appendix" id="{E276D7D1-D5C0-4C73-B840-F49C3AEB0FA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0" autoAdjust="0"/>
    <p:restoredTop sz="81800" autoAdjust="0"/>
  </p:normalViewPr>
  <p:slideViewPr>
    <p:cSldViewPr snapToGrid="0">
      <p:cViewPr varScale="1">
        <p:scale>
          <a:sx n="75" d="100"/>
          <a:sy n="75" d="100"/>
        </p:scale>
        <p:origin x="942" y="72"/>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55" d="100"/>
          <a:sy n="55" d="100"/>
        </p:scale>
        <p:origin x="-1776" y="-102"/>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font" Target="fonts/font11.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font" Target="fonts/font6.fntdata"/><Relationship Id="rId110"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font" Target="fonts/font7.fntdata"/><Relationship Id="rId108"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handoutMaster" Target="handoutMasters/handoutMaster1.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10.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viewProps" Target="view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7307"/>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55838" y="0"/>
            <a:ext cx="2949787" cy="497307"/>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2/21/2014</a:t>
            </a:fld>
            <a:endParaRPr lang="en-US" dirty="0">
              <a:latin typeface="Segoe UI" pitchFamily="34" charset="0"/>
            </a:endParaRPr>
          </a:p>
        </p:txBody>
      </p:sp>
      <p:sp>
        <p:nvSpPr>
          <p:cNvPr id="4" name="Footer Placeholder 3"/>
          <p:cNvSpPr>
            <a:spLocks noGrp="1"/>
          </p:cNvSpPr>
          <p:nvPr>
            <p:ph type="ftr" sz="quarter" idx="2"/>
          </p:nvPr>
        </p:nvSpPr>
        <p:spPr>
          <a:xfrm>
            <a:off x="0" y="9440334"/>
            <a:ext cx="2949787" cy="497307"/>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55838" y="9440334"/>
            <a:ext cx="2949787" cy="497307"/>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2/21/2014</a:t>
            </a:fld>
            <a:endParaRPr lang="en-US" dirty="0"/>
          </a:p>
        </p:txBody>
      </p:sp>
      <p:sp>
        <p:nvSpPr>
          <p:cNvPr id="4" name="Slide Image Placeholder 3"/>
          <p:cNvSpPr>
            <a:spLocks noGrp="1" noRot="1" noChangeAspect="1"/>
          </p:cNvSpPr>
          <p:nvPr>
            <p:ph type="sldImg" idx="2"/>
          </p:nvPr>
        </p:nvSpPr>
        <p:spPr>
          <a:xfrm>
            <a:off x="92075" y="744538"/>
            <a:ext cx="6623050" cy="37274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2112961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Notes:</a:t>
            </a:r>
            <a:endParaRPr lang="en-US" dirty="0" smtClean="0"/>
          </a:p>
          <a:p>
            <a:pPr marL="171450" indent="-171450">
              <a:buFont typeface="Arial" pitchFamily="34" charset="0"/>
              <a:buChar char="•"/>
            </a:pPr>
            <a:r>
              <a:rPr lang="en-US" dirty="0" smtClean="0"/>
              <a:t>Windows Azure runs</a:t>
            </a:r>
            <a:r>
              <a:rPr lang="en-US" baseline="0" dirty="0" smtClean="0"/>
              <a:t> on datacenters around the world</a:t>
            </a:r>
          </a:p>
          <a:p>
            <a:pPr marL="171450" indent="-171450">
              <a:buFont typeface="Arial" pitchFamily="34" charset="0"/>
              <a:buChar char="•"/>
            </a:pPr>
            <a:r>
              <a:rPr lang="en-US" baseline="0" dirty="0" smtClean="0"/>
              <a:t>Enabling you to deploy and run applications and infrastructure close to your customers.  </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23050" cy="3727450"/>
          </a:xfrm>
        </p:spPr>
      </p:sp>
      <p:sp>
        <p:nvSpPr>
          <p:cNvPr id="3" name="Notes Placeholder 2"/>
          <p:cNvSpPr>
            <a:spLocks noGrp="1"/>
          </p:cNvSpPr>
          <p:nvPr>
            <p:ph type="body" idx="1"/>
          </p:nvPr>
        </p:nvSpPr>
        <p:spPr/>
        <p:txBody>
          <a:bodyPr/>
          <a:lstStyle/>
          <a:p>
            <a:r>
              <a:rPr lang="en-US" b="1" dirty="0" smtClean="0"/>
              <a:t>Speaker Notes:</a:t>
            </a:r>
          </a:p>
          <a:p>
            <a:pPr marL="285750" indent="-285750">
              <a:buFont typeface="Arial" panose="020B0604020202020204" pitchFamily="34" charset="0"/>
              <a:buChar char="•"/>
            </a:pPr>
            <a:r>
              <a:rPr lang="en-US" b="0" dirty="0" smtClean="0"/>
              <a:t>Provision a new Linux machine. </a:t>
            </a:r>
          </a:p>
          <a:p>
            <a:pPr marL="285750" indent="-285750">
              <a:buFont typeface="Arial" panose="020B0604020202020204" pitchFamily="34" charset="0"/>
              <a:buChar char="•"/>
            </a:pPr>
            <a:r>
              <a:rPr lang="en-US" b="0" dirty="0" smtClean="0"/>
              <a:t>Provision a Windows machine.</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p>
          <a:p>
            <a:pPr marL="171450" indent="-171450">
              <a:buFont typeface="Arial" pitchFamily="34" charset="0"/>
              <a:buChar char="•"/>
            </a:pPr>
            <a:r>
              <a:rPr lang="en-US" sz="1100" dirty="0" smtClean="0"/>
              <a:t>There are a few aspects of</a:t>
            </a:r>
            <a:r>
              <a:rPr lang="en-US" sz="1100" baseline="0" dirty="0" smtClean="0"/>
              <a:t> the Windows Azure Virtual machines feature that I want to talk more about.</a:t>
            </a:r>
          </a:p>
          <a:p>
            <a:pPr marL="171450" indent="-171450">
              <a:buFont typeface="Arial" pitchFamily="34" charset="0"/>
              <a:buChar char="•"/>
            </a:pPr>
            <a:r>
              <a:rPr lang="en-US" sz="1100" baseline="0" dirty="0" smtClean="0"/>
              <a:t>One of the ability to have Virtual Machine Portability between Windows Azure and different environments.  </a:t>
            </a:r>
          </a:p>
          <a:p>
            <a:pPr marL="171450" indent="-171450">
              <a:buFont typeface="Arial" pitchFamily="34" charset="0"/>
              <a:buChar char="•"/>
            </a:pPr>
            <a:r>
              <a:rPr lang="en-US" sz="1100" baseline="0" dirty="0" smtClean="0"/>
              <a:t>All of the virtual machines running in Windows Azure are using what we call the VHD file format.  </a:t>
            </a:r>
          </a:p>
          <a:p>
            <a:pPr marL="171450" indent="-171450">
              <a:buFont typeface="Arial" pitchFamily="34" charset="0"/>
              <a:buChar char="•"/>
            </a:pPr>
            <a:r>
              <a:rPr lang="en-US" sz="1100" baseline="0" dirty="0" smtClean="0"/>
              <a:t>VHD is an open specification that we’ve released.  </a:t>
            </a:r>
          </a:p>
          <a:p>
            <a:pPr marL="171450" indent="-171450">
              <a:buFont typeface="Arial" pitchFamily="34" charset="0"/>
              <a:buChar char="•"/>
            </a:pPr>
            <a:r>
              <a:rPr lang="en-US" sz="1100" baseline="0" dirty="0" smtClean="0"/>
              <a:t>We use VHDs in a variety of other products including Windows Server virtualization.</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Speaker Notes: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benefit of using the same file format is that it’s really easy open file format is that it’s really easy …</a:t>
            </a:r>
          </a:p>
          <a:p>
            <a:pPr marL="171450" indent="-171450">
              <a:buFont typeface="Arial" pitchFamily="34" charset="0"/>
              <a:buChar char="•"/>
            </a:pPr>
            <a:r>
              <a:rPr lang="en-US" sz="1100" baseline="0" dirty="0" smtClean="0"/>
              <a:t>The benefit is that since we’re using an open file format, you have the ability to take a VM from your own data center and upload it to Windows Azure</a:t>
            </a:r>
          </a:p>
          <a:p>
            <a:pPr marL="171450" indent="-171450">
              <a:buFont typeface="Arial" pitchFamily="34" charset="0"/>
              <a:buChar char="•"/>
            </a:pPr>
            <a:r>
              <a:rPr lang="en-US" sz="1100" baseline="0" dirty="0" smtClean="0"/>
              <a:t>You don’t have to run an import / export process.  You simply upload it and it works</a:t>
            </a:r>
          </a:p>
          <a:p>
            <a:pPr marL="171450" indent="-171450">
              <a:buFont typeface="Arial" pitchFamily="34" charset="0"/>
              <a:buChar char="•"/>
            </a:pPr>
            <a:r>
              <a:rPr lang="en-US" sz="1100" baseline="0" dirty="0" smtClean="0"/>
              <a:t>There’s no conversion tools or agent you have to install in the VM, it just works.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[Transit to next slide]</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Speaker Notes: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You can also take, for example, either the Windows or Linux VMs that we created in Windows Azure and we make it really easy for you to download the VHD locally and you can then boot it up on a local server in whatever environment that you want.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Again you don’t have to export it or convert it, just click and download it.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It’s not a one way street</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i="1" baseline="0" dirty="0" smtClean="0"/>
              <a:t>[Transit to next slide]</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Speaker Notes: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other thing this offers is that it not only allows you to run in Windows Azure as a data center but it also allows you to run in other service providers as well.</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You can take VMs from any of these locations and move them into another data center</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[Transit to next slide]</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p>
          <a:p>
            <a:pPr marL="171450" indent="-171450">
              <a:buFont typeface="Arial" pitchFamily="34" charset="0"/>
              <a:buChar char="•"/>
            </a:pPr>
            <a:r>
              <a:rPr lang="en-US" sz="1100" dirty="0" smtClean="0"/>
              <a:t>The other</a:t>
            </a:r>
            <a:r>
              <a:rPr lang="en-US" sz="1100" baseline="0" dirty="0" smtClean="0"/>
              <a:t> neat thing that we’re doing with Windows Azure now is making it possible for you to mount durable drives to your virtual machine.  </a:t>
            </a:r>
          </a:p>
          <a:p>
            <a:pPr marL="171450" indent="-171450">
              <a:buFont typeface="Arial" pitchFamily="34" charset="0"/>
              <a:buChar char="•"/>
            </a:pPr>
            <a:r>
              <a:rPr lang="en-US" sz="1100" baseline="0" dirty="0" smtClean="0"/>
              <a:t>We’re trying to do it in way that it is very reliable, consistent, and delivers a high performance.</a:t>
            </a:r>
          </a:p>
          <a:p>
            <a:pPr marL="171450" indent="-171450">
              <a:buFont typeface="Arial" pitchFamily="34" charset="0"/>
              <a:buChar char="•"/>
            </a:pPr>
            <a:r>
              <a:rPr lang="en-US" sz="1100" baseline="0" dirty="0" smtClean="0"/>
              <a:t>One of the things that’s different about how we enabled it is that when you mount a drive either in the portal or in the command line we are backing the disk with the Windows Azure Storage system that we’re running in the cloud today</a:t>
            </a:r>
          </a:p>
          <a:p>
            <a:pPr marL="171450" indent="-171450">
              <a:buFont typeface="Arial" pitchFamily="34" charset="0"/>
              <a:buChar char="•"/>
            </a:pPr>
            <a:r>
              <a:rPr lang="en-US" sz="1100" baseline="0" dirty="0" smtClean="0"/>
              <a:t>There are a couple nice characteristics about the storage system.</a:t>
            </a:r>
          </a:p>
          <a:p>
            <a:pPr marL="171450" lvl="0" indent="-171450">
              <a:buFont typeface="Arial" pitchFamily="34" charset="0"/>
              <a:buChar char="•"/>
            </a:pPr>
            <a:r>
              <a:rPr lang="en-US" sz="1100" b="1" baseline="0" dirty="0" smtClean="0"/>
              <a:t>Replication </a:t>
            </a:r>
          </a:p>
          <a:p>
            <a:pPr marL="384431" lvl="1" indent="-171450">
              <a:buFont typeface="Arial" pitchFamily="34" charset="0"/>
              <a:buChar char="•"/>
            </a:pPr>
            <a:r>
              <a:rPr lang="en-US" sz="1100" baseline="0" dirty="0" smtClean="0"/>
              <a:t>One is that we triple replicate the content within the data center. </a:t>
            </a:r>
          </a:p>
          <a:p>
            <a:pPr marL="384431" lvl="1" indent="-171450">
              <a:buFont typeface="Arial" pitchFamily="34" charset="0"/>
              <a:buChar char="•"/>
            </a:pPr>
            <a:r>
              <a:rPr lang="en-US" sz="1100" baseline="0" dirty="0" smtClean="0"/>
              <a:t>If a disk ever goes bad that you data is on then we have two other copies of the data that we can work with and we do not have any interruption of service</a:t>
            </a:r>
          </a:p>
          <a:p>
            <a:pPr marL="384431" lvl="1" indent="-171450">
              <a:buFont typeface="Arial" pitchFamily="34" charset="0"/>
              <a:buChar char="•"/>
            </a:pPr>
            <a:r>
              <a:rPr lang="en-US" sz="1100" baseline="0" dirty="0" smtClean="0"/>
              <a:t>We can then spin up a new replica once we detect a disk is bad</a:t>
            </a:r>
          </a:p>
          <a:p>
            <a:pPr marL="384431" lvl="1" indent="-171450">
              <a:buFont typeface="Arial" pitchFamily="34" charset="0"/>
              <a:buChar char="•"/>
            </a:pPr>
            <a:r>
              <a:rPr lang="en-US" sz="1100" baseline="0" dirty="0" smtClean="0"/>
              <a:t>From your VMs perspective you never know that an issue actually occurred</a:t>
            </a:r>
          </a:p>
          <a:p>
            <a:pPr marL="384431" lvl="1" indent="-171450">
              <a:buFont typeface="Arial" pitchFamily="34" charset="0"/>
              <a:buChar char="•"/>
            </a:pPr>
            <a:r>
              <a:rPr lang="en-US" sz="1100" b="0" i="1" baseline="0" dirty="0" smtClean="0"/>
              <a:t>[Transit to next slide]</a:t>
            </a:r>
          </a:p>
          <a:p>
            <a:pPr marL="384431" lvl="1" indent="-171450">
              <a:buFont typeface="Arial" pitchFamily="34" charset="0"/>
              <a:buChar char="•"/>
            </a:pPr>
            <a:r>
              <a:rPr lang="en-US" sz="1100" baseline="0" dirty="0" smtClean="0"/>
              <a:t>So you get much more reliability and an always on experience even when hardware fails</a:t>
            </a:r>
          </a:p>
          <a:p>
            <a:endParaRPr lang="en-US" sz="1100" baseline="0" dirty="0" smtClean="0"/>
          </a:p>
          <a:p>
            <a:r>
              <a:rPr lang="en-US" sz="1100" b="1" baseline="0" dirty="0" smtClean="0"/>
              <a:t>Notes:</a:t>
            </a:r>
            <a:endParaRPr lang="en-US" sz="1100" dirty="0" smtClean="0"/>
          </a:p>
          <a:p>
            <a:pPr marL="171450" indent="-171450">
              <a:buFont typeface="Arial" pitchFamily="34" charset="0"/>
              <a:buChar char="•"/>
            </a:pPr>
            <a:r>
              <a:rPr lang="en-US" sz="1100" dirty="0" smtClean="0"/>
              <a:t>Mentioned that Windows</a:t>
            </a:r>
            <a:r>
              <a:rPr lang="en-US" sz="1100" baseline="0" dirty="0" smtClean="0"/>
              <a:t> Azure Virtual Machines are backed by a durable store.  Let’s spend a few minutes talking about how this works. </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2775366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  </a:t>
            </a:r>
          </a:p>
          <a:p>
            <a:pPr marL="171450" indent="-171450">
              <a:buFont typeface="Arial" pitchFamily="34" charset="0"/>
              <a:buChar char="•"/>
            </a:pPr>
            <a:r>
              <a:rPr lang="en-US" sz="1100" baseline="0" dirty="0" smtClean="0"/>
              <a:t>We guarantee that these data centers are several hundred miles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Notes:</a:t>
            </a:r>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 capabilities</a:t>
            </a:r>
            <a:r>
              <a:rPr lang="en-US" baseline="0" dirty="0" smtClean="0"/>
              <a:t> are one of the great features as part of this Azure release.</a:t>
            </a:r>
          </a:p>
          <a:p>
            <a:pPr marL="384431" lvl="1" indent="-171450">
              <a:buFont typeface="Arial" pitchFamily="34" charset="0"/>
              <a:buChar char="•"/>
            </a:pPr>
            <a:r>
              <a:rPr lang="en-US" baseline="0" dirty="0" smtClean="0"/>
              <a:t>Next one I want to talk about are Windows Azure Web Sites</a:t>
            </a:r>
          </a:p>
          <a:p>
            <a:pPr marL="171450" indent="-171450">
              <a:buFont typeface="Arial" pitchFamily="34" charset="0"/>
              <a:buChar char="•"/>
            </a:pPr>
            <a:r>
              <a:rPr lang="en-US" baseline="0" dirty="0" smtClean="0"/>
              <a:t>Basically with Windows Azure Web Sites there is a managed service that you can use to run web sites and web APIs.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or PHP</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r>
              <a:rPr lang="en-US" baseline="0" dirty="0"/>
              <a:t>.</a:t>
            </a: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3" y="746125"/>
            <a:ext cx="6619875" cy="3725863"/>
          </a:xfrm>
        </p:spPr>
      </p:sp>
      <p:sp>
        <p:nvSpPr>
          <p:cNvPr id="3" name="Notes Placeholder 2"/>
          <p:cNvSpPr>
            <a:spLocks noGrp="1"/>
          </p:cNvSpPr>
          <p:nvPr>
            <p:ph type="body" idx="1"/>
          </p:nvPr>
        </p:nvSpPr>
        <p:spPr/>
        <p:txBody>
          <a:bodyPr/>
          <a:lstStyle/>
          <a:p>
            <a:r>
              <a:rPr lang="en-US" b="1" dirty="0" smtClean="0"/>
              <a:t>Speaker</a:t>
            </a:r>
            <a:r>
              <a:rPr lang="en-US" b="1" baseline="0" dirty="0" smtClean="0"/>
              <a:t> Notes:</a:t>
            </a:r>
          </a:p>
          <a:p>
            <a:r>
              <a:rPr lang="en-US" dirty="0" smtClean="0"/>
              <a:t>Possible demos:</a:t>
            </a:r>
            <a:endParaRPr lang="en-US" dirty="0"/>
          </a:p>
          <a:p>
            <a:pPr marL="342900" indent="-342900">
              <a:buAutoNum type="arabicParenR"/>
            </a:pPr>
            <a:r>
              <a:rPr lang="en-US" baseline="0" dirty="0" smtClean="0"/>
              <a:t>Continue with previously built ASP.NET web site and convert it to a Cloud Service.</a:t>
            </a:r>
          </a:p>
          <a:p>
            <a:pPr marL="342900" indent="-342900">
              <a:buAutoNum type="arabicParenR"/>
            </a:pPr>
            <a:r>
              <a:rPr lang="en-US" baseline="0" dirty="0" smtClean="0"/>
              <a:t>Create a new Cloud Service with a Web Role. Do a hello world so you can focus on the deployment process with VS.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1049384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Transition:</a:t>
            </a:r>
          </a:p>
          <a:p>
            <a:pPr marL="171450" indent="-171450">
              <a:buFont typeface="Arial" pitchFamily="34" charset="0"/>
              <a:buChar char="•"/>
            </a:pPr>
            <a:r>
              <a:rPr lang="en-US" dirty="0" smtClean="0"/>
              <a:t>Let’s spend</a:t>
            </a:r>
            <a:r>
              <a:rPr lang="en-US" baseline="0" dirty="0" smtClean="0"/>
              <a:t> a few minutes talking about what happens when we deploy a cloud service in Windows Azure.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3" y="746125"/>
            <a:ext cx="6619875" cy="3725863"/>
          </a:xfrm>
        </p:spPr>
      </p:sp>
      <p:sp>
        <p:nvSpPr>
          <p:cNvPr id="3" name="Notes Placeholder 2"/>
          <p:cNvSpPr>
            <a:spLocks noGrp="1"/>
          </p:cNvSpPr>
          <p:nvPr>
            <p:ph type="body" idx="1"/>
          </p:nvPr>
        </p:nvSpPr>
        <p:spPr/>
        <p:txBody>
          <a:bodyPr/>
          <a:lstStyle/>
          <a:p>
            <a:r>
              <a:rPr lang="en-US" dirty="0" smtClean="0"/>
              <a:t>Use the portal to show start/stop/</a:t>
            </a:r>
            <a:r>
              <a:rPr lang="en-US" dirty="0" err="1" smtClean="0"/>
              <a:t>vip</a:t>
            </a:r>
            <a:r>
              <a:rPr lang="en-US" baseline="0" dirty="0" smtClean="0"/>
              <a:t> swap, and other features of the portal you find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p>
          <a:p>
            <a:pPr marL="171450" indent="-171450">
              <a:buFont typeface="Arial" pitchFamily="34" charset="0"/>
              <a:buChar char="•"/>
            </a:pPr>
            <a:r>
              <a:rPr lang="en-US" sz="1100" dirty="0" smtClean="0"/>
              <a:t>One of the other things we do</a:t>
            </a:r>
            <a:r>
              <a:rPr lang="en-US" sz="1100" baseline="0" dirty="0" smtClean="0"/>
              <a:t> with Windows Azure to enable that is provide a bunch of Application Building Blocks</a:t>
            </a:r>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endParaRPr lang="en-US" sz="11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Speaker</a:t>
            </a:r>
            <a:r>
              <a:rPr lang="en-US" b="1" baseline="0" dirty="0" smtClean="0"/>
              <a:t> Notes:</a:t>
            </a:r>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2399921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pPr marL="171450" indent="-171450">
              <a:buFont typeface="Arial" pitchFamily="34" charset="0"/>
              <a:buChar char="•"/>
            </a:pPr>
            <a:r>
              <a:rPr lang="en-US" dirty="0" smtClean="0"/>
              <a:t>Let’s walk through</a:t>
            </a:r>
            <a:r>
              <a:rPr lang="en-US" baseline="0" dirty="0" smtClean="0"/>
              <a:t> some of the building block services that we’re providing and in particular highlight some of the new features of these services.  </a:t>
            </a:r>
          </a:p>
          <a:p>
            <a:pPr marL="171450" indent="-171450">
              <a:buFont typeface="Arial" pitchFamily="34" charset="0"/>
              <a:buChar char="•"/>
            </a:pPr>
            <a:r>
              <a:rPr lang="en-US" baseline="0" dirty="0" smtClean="0"/>
              <a:t>If you’ve been using Windows Azure you maybe familiar with some of these services.  However, there are several new features we’re enabling with all of them.  </a:t>
            </a:r>
          </a:p>
          <a:p>
            <a:pPr marL="171450" indent="-171450">
              <a:buFont typeface="Arial" pitchFamily="34" charset="0"/>
              <a:buChar char="•"/>
            </a:pPr>
            <a:r>
              <a:rPr lang="en-US" baseline="0" dirty="0" smtClean="0"/>
              <a:t>The first one I’m going to talk about is the SQL Database</a:t>
            </a:r>
          </a:p>
          <a:p>
            <a:pPr marL="171450" indent="-171450">
              <a:buFont typeface="Arial" pitchFamily="34" charset="0"/>
              <a:buChar char="•"/>
            </a:pPr>
            <a:r>
              <a:rPr lang="en-US" baseline="0" dirty="0" smtClean="0"/>
              <a:t>SQL Database is a service we’ve had for a while as part of Windows Azure</a:t>
            </a:r>
          </a:p>
          <a:p>
            <a:pPr marL="171450" indent="-171450">
              <a:buFont typeface="Arial" pitchFamily="34" charset="0"/>
              <a:buChar char="•"/>
            </a:pPr>
            <a:r>
              <a:rPr lang="en-US" baseline="0" dirty="0" smtClean="0"/>
              <a:t>It provides a relational SQL Server database engine in the cloud</a:t>
            </a:r>
            <a:endParaRPr lang="en-US" dirty="0" smtClean="0"/>
          </a:p>
          <a:p>
            <a:pPr marL="171450" indent="-171450">
              <a:buFont typeface="Arial" pitchFamily="34" charset="0"/>
              <a:buChar char="•"/>
            </a:pPr>
            <a:r>
              <a:rPr lang="en-US" dirty="0" smtClean="0"/>
              <a:t>We run the SQL engine for you, we do all of the</a:t>
            </a:r>
            <a:r>
              <a:rPr lang="en-US" baseline="0" dirty="0" smtClean="0"/>
              <a:t> clustering and availability work for you, so you don’t have to worry about standing up your own clustered environment. </a:t>
            </a:r>
            <a:endParaRPr lang="en-US" dirty="0" smtClean="0"/>
          </a:p>
          <a:p>
            <a:pPr marL="171450" indent="-171450">
              <a:buFont typeface="Arial" pitchFamily="34" charset="0"/>
              <a:buChar char="•"/>
            </a:pPr>
            <a:r>
              <a:rPr lang="en-US" dirty="0" smtClean="0"/>
              <a:t>It’s a fully managed service</a:t>
            </a:r>
          </a:p>
          <a:p>
            <a:pPr marL="171450" indent="-171450">
              <a:buFont typeface="Arial" pitchFamily="34" charset="0"/>
              <a:buChar char="•"/>
            </a:pPr>
            <a:r>
              <a:rPr lang="en-US" dirty="0" smtClean="0"/>
              <a:t>We</a:t>
            </a:r>
            <a:r>
              <a:rPr lang="en-US" baseline="0" dirty="0" smtClean="0"/>
              <a:t> also apply security patches and monitor the system</a:t>
            </a:r>
          </a:p>
          <a:p>
            <a:pPr marL="171450" indent="-171450">
              <a:buFont typeface="Arial" pitchFamily="34" charset="0"/>
              <a:buChar char="•"/>
            </a:pPr>
            <a:r>
              <a:rPr lang="en-US" baseline="0" dirty="0" smtClean="0"/>
              <a:t>Earlier this month we also released the SQL Reporting support, so you can do reporting and business intelligence on top of the data you store in the SQL database</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3" y="746125"/>
            <a:ext cx="6619875" cy="3725863"/>
          </a:xfrm>
        </p:spPr>
      </p:sp>
      <p:sp>
        <p:nvSpPr>
          <p:cNvPr id="3" name="Notes Placeholder 2"/>
          <p:cNvSpPr>
            <a:spLocks noGrp="1"/>
          </p:cNvSpPr>
          <p:nvPr>
            <p:ph type="body" idx="1"/>
          </p:nvPr>
        </p:nvSpPr>
        <p:spPr/>
        <p:txBody>
          <a:bodyPr/>
          <a:lstStyle/>
          <a:p>
            <a:r>
              <a:rPr lang="en-US" b="1" dirty="0" smtClean="0"/>
              <a:t>Speaker Notes:</a:t>
            </a:r>
          </a:p>
          <a:p>
            <a:r>
              <a:rPr lang="en-US" dirty="0" smtClean="0"/>
              <a:t>Provision a new</a:t>
            </a:r>
            <a:r>
              <a:rPr lang="en-US" baseline="0" dirty="0" smtClean="0"/>
              <a:t> SQL database</a:t>
            </a:r>
          </a:p>
          <a:p>
            <a:r>
              <a:rPr lang="en-US" baseline="0" dirty="0" smtClean="0"/>
              <a:t>Show browser based management tool</a:t>
            </a:r>
          </a:p>
          <a:p>
            <a:r>
              <a:rPr lang="en-US" altLang="zh-CN" dirty="0" smtClean="0"/>
              <a:t>[Optionally] connect to the server</a:t>
            </a:r>
            <a:r>
              <a:rPr lang="en-US" altLang="zh-CN" baseline="0" dirty="0" smtClean="0"/>
              <a:t> using tools such as SSMS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smtClean="0"/>
              <a:t>Speaker</a:t>
            </a:r>
            <a:r>
              <a:rPr lang="en-US" sz="1600" b="1" baseline="0" dirty="0" smtClean="0"/>
              <a:t> Notes:</a:t>
            </a:r>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38</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3" y="746125"/>
            <a:ext cx="6619875" cy="3725863"/>
          </a:xfrm>
        </p:spPr>
      </p:sp>
      <p:sp>
        <p:nvSpPr>
          <p:cNvPr id="3" name="Notes Placeholder 2"/>
          <p:cNvSpPr>
            <a:spLocks noGrp="1"/>
          </p:cNvSpPr>
          <p:nvPr>
            <p:ph type="body" idx="1"/>
          </p:nvPr>
        </p:nvSpPr>
        <p:spPr/>
        <p:txBody>
          <a:bodyPr/>
          <a:lstStyle/>
          <a:p>
            <a:r>
              <a:rPr lang="en-US" b="1" dirty="0" smtClean="0"/>
              <a:t>Speaker Notes: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One of the cool things that we’ve just introduced is a new storage view within the management portal</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Just like with VMs, Web Sites, and Cloud Services, this gives us the ability to see how your storage system is being used.</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To turn on storage analytics, you can simply go to the configure tab and enable analytics.  You will then start capturing metrics about how your storage account is being used.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see information such as the number of HTTP requests to your data.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We’re also now surfacing your SLA availability directly within the portal.  So you can see if there have been any availability issues and see in real time if you SLA is being met.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Our SLA for storage not only includes availability but we also measure latency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So if we’re ever slow in the storage system, then we count that as an availability issue and it goes against your SLA.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also measure latency for storage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pPr marL="285750" indent="-285750">
              <a:buFont typeface="Arial" pitchFamily="34" charset="0"/>
              <a:buChar char="•"/>
            </a:pPr>
            <a:r>
              <a:rPr lang="en-US" dirty="0" smtClean="0"/>
              <a:t>You can integrate with anyone using Active Directory</a:t>
            </a:r>
          </a:p>
          <a:p>
            <a:pPr marL="285750" indent="-285750">
              <a:buFont typeface="Arial" pitchFamily="34" charset="0"/>
              <a:buChar char="•"/>
            </a:pPr>
            <a:r>
              <a:rPr lang="en-US" dirty="0" smtClean="0"/>
              <a:t>Once you integrate</a:t>
            </a:r>
            <a:r>
              <a:rPr lang="en-US" baseline="0" dirty="0" smtClean="0"/>
              <a:t> </a:t>
            </a:r>
          </a:p>
          <a:p>
            <a:pPr marL="285750" indent="-285750">
              <a:buFont typeface="Arial" pitchFamily="34" charset="0"/>
              <a:buChar char="•"/>
            </a:pPr>
            <a:r>
              <a:rPr lang="en-US" baseline="0" dirty="0" smtClean="0"/>
              <a:t>You can also take advantage of our new graph 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Notes</a:t>
            </a:r>
            <a:r>
              <a:rPr lang="en-US" b="1" dirty="0" smtClean="0"/>
              <a:t>:</a:t>
            </a:r>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1757340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2/21/2014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37797604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extLst>
      <p:ext uri="{BB962C8B-B14F-4D97-AF65-F5344CB8AC3E}">
        <p14:creationId xmlns:p14="http://schemas.microsoft.com/office/powerpoint/2010/main" val="1347046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23050" cy="37274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23050" cy="3727450"/>
          </a:xfrm>
        </p:spPr>
      </p:sp>
      <p:sp>
        <p:nvSpPr>
          <p:cNvPr id="3" name="Notes Placeholder 2"/>
          <p:cNvSpPr>
            <a:spLocks noGrp="1"/>
          </p:cNvSpPr>
          <p:nvPr>
            <p:ph type="body" idx="1"/>
          </p:nvPr>
        </p:nvSpPr>
        <p:spPr/>
        <p:txBody>
          <a:bodyPr/>
          <a:lstStyle/>
          <a:p>
            <a:r>
              <a:rPr lang="en-US" b="1" dirty="0" smtClean="0"/>
              <a:t>Speaker Notes:</a:t>
            </a:r>
          </a:p>
          <a:p>
            <a:pPr marL="171450" indent="-171450">
              <a:buFont typeface="Arial" pitchFamily="34" charset="0"/>
              <a:buChar char="•"/>
            </a:pPr>
            <a:r>
              <a:rPr lang="en-US" dirty="0" smtClean="0"/>
              <a:t>As of this month,</a:t>
            </a:r>
            <a:r>
              <a:rPr lang="en-US" baseline="0" dirty="0" smtClean="0"/>
              <a:t> </a:t>
            </a:r>
            <a:r>
              <a:rPr lang="en-US" dirty="0" smtClean="0"/>
              <a:t>Windows Azure is now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23050" cy="37274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pPr/>
              <a:t>85</a:t>
            </a:fld>
            <a:endParaRPr lang="en-US" dirty="0"/>
          </a:p>
        </p:txBody>
      </p:sp>
    </p:spTree>
    <p:extLst>
      <p:ext uri="{BB962C8B-B14F-4D97-AF65-F5344CB8AC3E}">
        <p14:creationId xmlns:p14="http://schemas.microsoft.com/office/powerpoint/2010/main" val="31881139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23050" cy="37274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a:t>
            </a:r>
            <a:r>
              <a:rPr lang="en-US" baseline="0" dirty="0" smtClean="0"/>
              <a:t> how Microsoft thinks of the cloud</a:t>
            </a:r>
          </a:p>
          <a:p>
            <a:pPr marL="0" indent="0">
              <a:buFont typeface="Arial" pitchFamily="34" charset="0"/>
              <a:buNone/>
            </a:pPr>
            <a:endParaRPr lang="en-US" baseline="0"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39</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23050" cy="3727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23050" cy="3727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40</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23050" cy="3727450"/>
          </a:xfrm>
        </p:spPr>
      </p:sp>
      <p:sp>
        <p:nvSpPr>
          <p:cNvPr id="3" name="Notes Placeholder 2"/>
          <p:cNvSpPr>
            <a:spLocks noGrp="1"/>
          </p:cNvSpPr>
          <p:nvPr>
            <p:ph type="body" idx="1"/>
          </p:nvPr>
        </p:nvSpPr>
        <p:spPr/>
        <p:txBody>
          <a:bodyPr/>
          <a:lstStyle/>
          <a:p>
            <a:pPr marL="0" indent="0">
              <a:buFont typeface="Arial" pitchFamily="34" charset="0"/>
              <a:buNone/>
            </a:pPr>
            <a:endParaRPr lang="en-US" b="1" dirty="0" smtClean="0"/>
          </a:p>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terms </a:t>
            </a:r>
            <a:r>
              <a:rPr lang="en-US" baseline="0" dirty="0" smtClean="0"/>
              <a:t>in the industry 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23050" cy="3727450"/>
          </a:xfrm>
        </p:spPr>
      </p:sp>
      <p:sp>
        <p:nvSpPr>
          <p:cNvPr id="3" name="Notes Placeholder 2"/>
          <p:cNvSpPr>
            <a:spLocks noGrp="1"/>
          </p:cNvSpPr>
          <p:nvPr>
            <p:ph type="body" idx="1"/>
          </p:nvPr>
        </p:nvSpPr>
        <p:spPr/>
        <p:txBody>
          <a:bodyPr>
            <a:normAutofit fontScale="550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164732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23050" cy="37274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937367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2" r:id="rId30"/>
    <p:sldLayoutId id="2147483783"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asp.net/web-pages/tutorials/introducing-aspnet-web-pages-2/displaying-dat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73.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9.wdp"/></Relationships>
</file>

<file path=ppt/slides/_rels/slide4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82.png"/><Relationship Id="rId4" Type="http://schemas.microsoft.com/office/2007/relationships/hdphoto" Target="../media/hdphoto10.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4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4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1.png"/><Relationship Id="rId9"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4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11.wdp"/></Relationships>
</file>

<file path=ppt/slides/_rels/slide5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5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7.png"/><Relationship Id="rId7"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96.png"/></Relationships>
</file>

<file path=ppt/slides/_rels/slide5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7.png"/><Relationship Id="rId7"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96.png"/><Relationship Id="rId4" Type="http://schemas.openxmlformats.org/officeDocument/2006/relationships/image" Target="../media/image98.png"/><Relationship Id="rId9" Type="http://schemas.openxmlformats.org/officeDocument/2006/relationships/image" Target="../media/image95.png"/></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00.png"/><Relationship Id="rId7"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10.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microsoft.com/office/2007/relationships/hdphoto" Target="../media/hdphoto14.wdp"/><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05.png"/><Relationship Id="rId11" Type="http://schemas.microsoft.com/office/2007/relationships/hdphoto" Target="../media/hdphoto16.wdp"/><Relationship Id="rId5" Type="http://schemas.openxmlformats.org/officeDocument/2006/relationships/image" Target="../media/image104.png"/><Relationship Id="rId10" Type="http://schemas.openxmlformats.org/officeDocument/2006/relationships/image" Target="../media/image107.png"/><Relationship Id="rId4" Type="http://schemas.microsoft.com/office/2007/relationships/hdphoto" Target="../media/hdphoto13.wdp"/><Relationship Id="rId9" Type="http://schemas.microsoft.com/office/2007/relationships/hdphoto" Target="../media/hdphoto15.wdp"/></Relationships>
</file>

<file path=ppt/slides/_rels/slide65.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10.png"/><Relationship Id="rId4" Type="http://schemas.microsoft.com/office/2007/relationships/hdphoto" Target="../media/hdphoto13.wdp"/><Relationship Id="rId9" Type="http://schemas.openxmlformats.org/officeDocument/2006/relationships/image" Target="../media/image109.png"/></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106.png"/><Relationship Id="rId4" Type="http://schemas.openxmlformats.org/officeDocument/2006/relationships/image" Target="../media/image109.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106.png"/><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7.png"/><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7.png"/><Relationship Id="rId3" Type="http://schemas.openxmlformats.org/officeDocument/2006/relationships/image" Target="../media/image114.png"/><Relationship Id="rId7" Type="http://schemas.microsoft.com/office/2007/relationships/hdphoto" Target="../media/hdphoto17.wdp"/><Relationship Id="rId12"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15.png"/><Relationship Id="rId5" Type="http://schemas.openxmlformats.org/officeDocument/2006/relationships/image" Target="../media/image118.png"/><Relationship Id="rId15" Type="http://schemas.microsoft.com/office/2007/relationships/hdphoto" Target="../media/hdphoto18.wdp"/><Relationship Id="rId10" Type="http://schemas.microsoft.com/office/2007/relationships/hdphoto" Target="../media/hdphoto15.wdp"/><Relationship Id="rId4" Type="http://schemas.openxmlformats.org/officeDocument/2006/relationships/image" Target="../media/image113.png"/><Relationship Id="rId9" Type="http://schemas.openxmlformats.org/officeDocument/2006/relationships/image" Target="../media/image106.png"/><Relationship Id="rId14" Type="http://schemas.openxmlformats.org/officeDocument/2006/relationships/image" Target="../media/image120.png"/></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notesSlide" Target="../notesSlides/notesSlide35.xml"/><Relationship Id="rId1" Type="http://schemas.openxmlformats.org/officeDocument/2006/relationships/slideLayout" Target="../slideLayouts/slideLayout48.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44.xml"/><Relationship Id="rId5" Type="http://schemas.openxmlformats.org/officeDocument/2006/relationships/image" Target="../media/image133.png"/><Relationship Id="rId4" Type="http://schemas.openxmlformats.org/officeDocument/2006/relationships/image" Target="../media/image132.jp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44.xml"/><Relationship Id="rId4" Type="http://schemas.microsoft.com/office/2007/relationships/hdphoto" Target="../media/hdphoto19.wdp"/></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44.xml"/><Relationship Id="rId4" Type="http://schemas.microsoft.com/office/2007/relationships/hdphoto" Target="../media/hdphoto20.wdp"/></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2.xml"/><Relationship Id="rId1" Type="http://schemas.openxmlformats.org/officeDocument/2006/relationships/slideLayout" Target="../slideLayouts/slideLayout44.xml"/><Relationship Id="rId4" Type="http://schemas.microsoft.com/office/2007/relationships/hdphoto" Target="../media/hdphoto21.wdp"/></Relationships>
</file>

<file path=ppt/slides/_rels/slide79.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138.png"/><Relationship Id="rId7" Type="http://schemas.openxmlformats.org/officeDocument/2006/relationships/image" Target="../media/image140.png"/><Relationship Id="rId12" Type="http://schemas.openxmlformats.org/officeDocument/2006/relationships/image" Target="../media/image143.png"/><Relationship Id="rId2" Type="http://schemas.openxmlformats.org/officeDocument/2006/relationships/notesSlide" Target="../notesSlides/notesSlide43.xml"/><Relationship Id="rId1" Type="http://schemas.openxmlformats.org/officeDocument/2006/relationships/slideLayout" Target="../slideLayouts/slideLayout48.xml"/><Relationship Id="rId6" Type="http://schemas.microsoft.com/office/2007/relationships/hdphoto" Target="../media/hdphoto23.wdp"/><Relationship Id="rId11" Type="http://schemas.microsoft.com/office/2007/relationships/hdphoto" Target="../media/hdphoto25.wdp"/><Relationship Id="rId5" Type="http://schemas.openxmlformats.org/officeDocument/2006/relationships/image" Target="../media/image139.png"/><Relationship Id="rId10" Type="http://schemas.openxmlformats.org/officeDocument/2006/relationships/image" Target="../media/image142.png"/><Relationship Id="rId4" Type="http://schemas.microsoft.com/office/2007/relationships/hdphoto" Target="../media/hdphoto22.wdp"/><Relationship Id="rId9" Type="http://schemas.openxmlformats.org/officeDocument/2006/relationships/image" Target="../media/image14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2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45.png"/><Relationship Id="rId5" Type="http://schemas.openxmlformats.org/officeDocument/2006/relationships/tags" Target="../tags/tag5.xml"/><Relationship Id="rId10" Type="http://schemas.openxmlformats.org/officeDocument/2006/relationships/image" Target="../media/image144.png"/><Relationship Id="rId4" Type="http://schemas.openxmlformats.org/officeDocument/2006/relationships/tags" Target="../tags/tag4.xml"/><Relationship Id="rId9" Type="http://schemas.openxmlformats.org/officeDocument/2006/relationships/notesSlide" Target="../notesSlides/notesSlide4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43.xml"/><Relationship Id="rId5" Type="http://schemas.openxmlformats.org/officeDocument/2006/relationships/image" Target="../media/image79.png"/><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lstStyle/>
          <a:p>
            <a:r>
              <a:rPr lang="en-US" dirty="0" smtClean="0"/>
              <a:t>Two Common Questions from Last Week</a:t>
            </a:r>
            <a:endParaRPr lang="en-US" dirty="0"/>
          </a:p>
        </p:txBody>
      </p:sp>
      <p:sp>
        <p:nvSpPr>
          <p:cNvPr id="3" name="Text Placeholder 2"/>
          <p:cNvSpPr>
            <a:spLocks noGrp="1"/>
          </p:cNvSpPr>
          <p:nvPr>
            <p:ph type="body" sz="quarter" idx="10"/>
          </p:nvPr>
        </p:nvSpPr>
        <p:spPr>
          <a:xfrm>
            <a:off x="519112" y="1991094"/>
            <a:ext cx="11149013" cy="3670236"/>
          </a:xfrm>
        </p:spPr>
        <p:txBody>
          <a:bodyPr/>
          <a:lstStyle/>
          <a:p>
            <a:pPr marL="746125" indent="-742950">
              <a:buAutoNum type="arabicPeriod"/>
            </a:pPr>
            <a:r>
              <a:rPr lang="en-US" dirty="0" smtClean="0"/>
              <a:t>Existing HTML/CSS/</a:t>
            </a:r>
            <a:r>
              <a:rPr lang="en-US" dirty="0" err="1" smtClean="0"/>
              <a:t>Javascript</a:t>
            </a:r>
            <a:r>
              <a:rPr lang="en-US" dirty="0" smtClean="0"/>
              <a:t> code, How to Best Integrate into ASP.NET Project == Answer: User Razor Syntax</a:t>
            </a:r>
            <a:br>
              <a:rPr lang="en-US" dirty="0" smtClean="0"/>
            </a:br>
            <a:endParaRPr lang="en-US" dirty="0" smtClean="0"/>
          </a:p>
          <a:p>
            <a:pPr marL="746125" indent="-742950">
              <a:buAutoNum type="arabicPeriod"/>
            </a:pPr>
            <a:r>
              <a:rPr lang="en-US" dirty="0" smtClean="0"/>
              <a:t>What database to use? And How to access data?</a:t>
            </a:r>
          </a:p>
          <a:p>
            <a:endParaRPr lang="en-US" dirty="0" smtClean="0"/>
          </a:p>
        </p:txBody>
      </p:sp>
      <p:sp>
        <p:nvSpPr>
          <p:cNvPr id="4" name="Rectangle 3"/>
          <p:cNvSpPr/>
          <p:nvPr/>
        </p:nvSpPr>
        <p:spPr bwMode="auto">
          <a:xfrm>
            <a:off x="397668" y="1991094"/>
            <a:ext cx="11391900" cy="166650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684826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Default HTML Page to Load</a:t>
            </a:r>
            <a:endParaRPr lang="en-US" dirty="0"/>
          </a:p>
        </p:txBody>
      </p:sp>
      <p:pic>
        <p:nvPicPr>
          <p:cNvPr id="5" name="Picture 4"/>
          <p:cNvPicPr>
            <a:picLocks noChangeAspect="1"/>
          </p:cNvPicPr>
          <p:nvPr/>
        </p:nvPicPr>
        <p:blipFill>
          <a:blip r:embed="rId2"/>
          <a:stretch>
            <a:fillRect/>
          </a:stretch>
        </p:blipFill>
        <p:spPr>
          <a:xfrm>
            <a:off x="2463799" y="1073149"/>
            <a:ext cx="7823201" cy="5162171"/>
          </a:xfrm>
          <a:prstGeom prst="rect">
            <a:avLst/>
          </a:prstGeom>
        </p:spPr>
      </p:pic>
    </p:spTree>
    <p:extLst>
      <p:ext uri="{BB962C8B-B14F-4D97-AF65-F5344CB8AC3E}">
        <p14:creationId xmlns:p14="http://schemas.microsoft.com/office/powerpoint/2010/main" val="24621392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Default HTML Page to Load</a:t>
            </a:r>
            <a:endParaRPr lang="en-US" dirty="0"/>
          </a:p>
        </p:txBody>
      </p:sp>
      <p:pic>
        <p:nvPicPr>
          <p:cNvPr id="3" name="Picture 2"/>
          <p:cNvPicPr>
            <a:picLocks noChangeAspect="1"/>
          </p:cNvPicPr>
          <p:nvPr/>
        </p:nvPicPr>
        <p:blipFill>
          <a:blip r:embed="rId3"/>
          <a:stretch>
            <a:fillRect/>
          </a:stretch>
        </p:blipFill>
        <p:spPr>
          <a:xfrm>
            <a:off x="874418" y="1277937"/>
            <a:ext cx="10438400" cy="4475163"/>
          </a:xfrm>
          <a:prstGeom prst="rect">
            <a:avLst/>
          </a:prstGeom>
        </p:spPr>
      </p:pic>
      <p:sp>
        <p:nvSpPr>
          <p:cNvPr id="4" name="TextBox 3"/>
          <p:cNvSpPr txBox="1"/>
          <p:nvPr/>
        </p:nvSpPr>
        <p:spPr>
          <a:xfrm>
            <a:off x="8775700" y="3515518"/>
            <a:ext cx="1917192" cy="1428083"/>
          </a:xfrm>
          <a:prstGeom prst="rect">
            <a:avLst/>
          </a:prstGeom>
          <a:noFill/>
        </p:spPr>
        <p:txBody>
          <a:bodyPr wrap="none" lIns="0" tIns="0" rIns="0" bIns="0" rtlCol="0">
            <a:spAutoFit/>
          </a:bodyPr>
          <a:lstStyle/>
          <a:p>
            <a:pPr marL="460375" indent="-460375">
              <a:lnSpc>
                <a:spcPct val="90000"/>
              </a:lnSpc>
              <a:spcBef>
                <a:spcPct val="20000"/>
              </a:spcBef>
              <a:buSzPct val="80000"/>
              <a:buBlip>
                <a:blip r:embed="rId4"/>
              </a:buBlip>
            </a:pPr>
            <a:r>
              <a:rPr lang="en-US" sz="3200" dirty="0" smtClean="0">
                <a:gradFill>
                  <a:gsLst>
                    <a:gs pos="0">
                      <a:srgbClr val="292929">
                        <a:lumMod val="90000"/>
                        <a:lumOff val="10000"/>
                      </a:srgbClr>
                    </a:gs>
                    <a:gs pos="86000">
                      <a:srgbClr val="292929">
                        <a:lumMod val="90000"/>
                        <a:lumOff val="10000"/>
                      </a:srgbClr>
                    </a:gs>
                  </a:gsLst>
                  <a:lin ang="5400000" scaled="0"/>
                </a:gradFill>
              </a:rPr>
              <a:t>STATIC</a:t>
            </a:r>
          </a:p>
          <a:p>
            <a:pPr marL="460375" indent="-460375">
              <a:lnSpc>
                <a:spcPct val="90000"/>
              </a:lnSpc>
              <a:spcBef>
                <a:spcPct val="20000"/>
              </a:spcBef>
              <a:buSzPct val="80000"/>
              <a:buBlip>
                <a:blip r:embed="rId4"/>
              </a:buBlip>
            </a:pPr>
            <a:r>
              <a:rPr lang="en-US" sz="3200" dirty="0" smtClean="0">
                <a:gradFill>
                  <a:gsLst>
                    <a:gs pos="0">
                      <a:srgbClr val="292929">
                        <a:lumMod val="90000"/>
                        <a:lumOff val="10000"/>
                      </a:srgbClr>
                    </a:gs>
                    <a:gs pos="86000">
                      <a:srgbClr val="292929">
                        <a:lumMod val="90000"/>
                        <a:lumOff val="10000"/>
                      </a:srgbClr>
                    </a:gs>
                  </a:gsLst>
                  <a:lin ang="5400000" scaled="0"/>
                </a:gradFill>
              </a:rPr>
              <a:t>CLIENT-</a:t>
            </a:r>
            <a:br>
              <a:rPr lang="en-US" sz="3200" dirty="0" smtClean="0">
                <a:gradFill>
                  <a:gsLst>
                    <a:gs pos="0">
                      <a:srgbClr val="292929">
                        <a:lumMod val="90000"/>
                        <a:lumOff val="10000"/>
                      </a:srgbClr>
                    </a:gs>
                    <a:gs pos="86000">
                      <a:srgbClr val="292929">
                        <a:lumMod val="90000"/>
                        <a:lumOff val="10000"/>
                      </a:srgbClr>
                    </a:gs>
                  </a:gsLst>
                  <a:lin ang="5400000" scaled="0"/>
                </a:gradFill>
              </a:rPr>
            </a:br>
            <a:r>
              <a:rPr lang="en-US" sz="3200" dirty="0" smtClean="0">
                <a:gradFill>
                  <a:gsLst>
                    <a:gs pos="0">
                      <a:srgbClr val="292929">
                        <a:lumMod val="90000"/>
                        <a:lumOff val="10000"/>
                      </a:srgbClr>
                    </a:gs>
                    <a:gs pos="86000">
                      <a:srgbClr val="292929">
                        <a:lumMod val="90000"/>
                        <a:lumOff val="10000"/>
                      </a:srgbClr>
                    </a:gs>
                  </a:gsLst>
                  <a:lin ang="5400000" scaled="0"/>
                </a:gradFill>
              </a:rPr>
              <a:t>SIDE</a:t>
            </a:r>
            <a:endParaRPr lang="en-US"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9359638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Helloworld.html</a:t>
            </a:r>
            <a:endParaRPr lang="en-US" dirty="0"/>
          </a:p>
        </p:txBody>
      </p:sp>
      <p:pic>
        <p:nvPicPr>
          <p:cNvPr id="4" name="Picture 3"/>
          <p:cNvPicPr>
            <a:picLocks noChangeAspect="1"/>
          </p:cNvPicPr>
          <p:nvPr/>
        </p:nvPicPr>
        <p:blipFill>
          <a:blip r:embed="rId2"/>
          <a:stretch>
            <a:fillRect/>
          </a:stretch>
        </p:blipFill>
        <p:spPr>
          <a:xfrm>
            <a:off x="2505074" y="1100137"/>
            <a:ext cx="6842126" cy="5067685"/>
          </a:xfrm>
          <a:prstGeom prst="rect">
            <a:avLst/>
          </a:prstGeom>
        </p:spPr>
      </p:pic>
    </p:spTree>
    <p:extLst>
      <p:ext uri="{BB962C8B-B14F-4D97-AF65-F5344CB8AC3E}">
        <p14:creationId xmlns:p14="http://schemas.microsoft.com/office/powerpoint/2010/main" val="38310659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Helloworld.html as Start Page</a:t>
            </a:r>
            <a:endParaRPr lang="en-US" dirty="0"/>
          </a:p>
        </p:txBody>
      </p:sp>
      <p:pic>
        <p:nvPicPr>
          <p:cNvPr id="4" name="Picture 3"/>
          <p:cNvPicPr>
            <a:picLocks noChangeAspect="1"/>
          </p:cNvPicPr>
          <p:nvPr/>
        </p:nvPicPr>
        <p:blipFill>
          <a:blip r:embed="rId2"/>
          <a:stretch>
            <a:fillRect/>
          </a:stretch>
        </p:blipFill>
        <p:spPr>
          <a:xfrm>
            <a:off x="2295524" y="1360487"/>
            <a:ext cx="7596188" cy="4774365"/>
          </a:xfrm>
          <a:prstGeom prst="rect">
            <a:avLst/>
          </a:prstGeom>
        </p:spPr>
      </p:pic>
    </p:spTree>
    <p:extLst>
      <p:ext uri="{BB962C8B-B14F-4D97-AF65-F5344CB8AC3E}">
        <p14:creationId xmlns:p14="http://schemas.microsoft.com/office/powerpoint/2010/main" val="14335587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Client-Side </a:t>
            </a:r>
            <a:r>
              <a:rPr lang="en-US" dirty="0" err="1" smtClean="0"/>
              <a:t>Javascript</a:t>
            </a:r>
            <a:endParaRPr lang="en-US" dirty="0"/>
          </a:p>
        </p:txBody>
      </p:sp>
      <p:pic>
        <p:nvPicPr>
          <p:cNvPr id="4" name="Picture 3"/>
          <p:cNvPicPr>
            <a:picLocks noChangeAspect="1"/>
          </p:cNvPicPr>
          <p:nvPr/>
        </p:nvPicPr>
        <p:blipFill>
          <a:blip r:embed="rId2"/>
          <a:stretch>
            <a:fillRect/>
          </a:stretch>
        </p:blipFill>
        <p:spPr>
          <a:xfrm>
            <a:off x="1771649" y="1135062"/>
            <a:ext cx="8563299" cy="4491038"/>
          </a:xfrm>
          <a:prstGeom prst="rect">
            <a:avLst/>
          </a:prstGeom>
        </p:spPr>
      </p:pic>
    </p:spTree>
    <p:extLst>
      <p:ext uri="{BB962C8B-B14F-4D97-AF65-F5344CB8AC3E}">
        <p14:creationId xmlns:p14="http://schemas.microsoft.com/office/powerpoint/2010/main" val="7094452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Picture 3"/>
          <p:cNvPicPr>
            <a:picLocks noChangeAspect="1"/>
          </p:cNvPicPr>
          <p:nvPr/>
        </p:nvPicPr>
        <p:blipFill>
          <a:blip r:embed="rId3"/>
          <a:stretch>
            <a:fillRect/>
          </a:stretch>
        </p:blipFill>
        <p:spPr>
          <a:xfrm>
            <a:off x="722312" y="1387475"/>
            <a:ext cx="10682288" cy="3298942"/>
          </a:xfrm>
          <a:prstGeom prst="rect">
            <a:avLst/>
          </a:prstGeom>
        </p:spPr>
      </p:pic>
    </p:spTree>
    <p:extLst>
      <p:ext uri="{BB962C8B-B14F-4D97-AF65-F5344CB8AC3E}">
        <p14:creationId xmlns:p14="http://schemas.microsoft.com/office/powerpoint/2010/main" val="8334602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CSHTML</a:t>
            </a:r>
            <a:r>
              <a:rPr lang="en-US" dirty="0"/>
              <a:t> </a:t>
            </a:r>
            <a:r>
              <a:rPr lang="en-US" dirty="0" smtClean="0"/>
              <a:t>(Razor) vs. HTML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37976509"/>
              </p:ext>
            </p:extLst>
          </p:nvPr>
        </p:nvGraphicFramePr>
        <p:xfrm>
          <a:off x="1092199" y="1219199"/>
          <a:ext cx="9588501" cy="4216399"/>
        </p:xfrm>
        <a:graphic>
          <a:graphicData uri="http://schemas.openxmlformats.org/drawingml/2006/table">
            <a:tbl>
              <a:tblPr firstRow="1" bandRow="1">
                <a:tableStyleId>{D7AC3CCA-C797-4891-BE02-D94E43425B78}</a:tableStyleId>
              </a:tblPr>
              <a:tblGrid>
                <a:gridCol w="4507178"/>
                <a:gridCol w="5081323"/>
              </a:tblGrid>
              <a:tr h="626878">
                <a:tc>
                  <a:txBody>
                    <a:bodyPr/>
                    <a:lstStyle/>
                    <a:p>
                      <a:r>
                        <a:rPr lang="en-US" dirty="0" smtClean="0"/>
                        <a:t>.CSHTML</a:t>
                      </a:r>
                      <a:r>
                        <a:rPr lang="en-US" baseline="0" dirty="0" smtClean="0"/>
                        <a:t> (Razor)</a:t>
                      </a:r>
                      <a:endParaRPr lang="en-US" dirty="0"/>
                    </a:p>
                  </a:txBody>
                  <a:tcPr/>
                </a:tc>
                <a:tc>
                  <a:txBody>
                    <a:bodyPr/>
                    <a:lstStyle/>
                    <a:p>
                      <a:r>
                        <a:rPr lang="en-US" dirty="0" smtClean="0"/>
                        <a:t>HTML</a:t>
                      </a:r>
                      <a:endParaRPr lang="en-US" dirty="0"/>
                    </a:p>
                  </a:txBody>
                  <a:tcPr/>
                </a:tc>
              </a:tr>
              <a:tr h="626878">
                <a:tc>
                  <a:txBody>
                    <a:bodyPr/>
                    <a:lstStyle/>
                    <a:p>
                      <a:r>
                        <a:rPr lang="en-US" dirty="0" smtClean="0"/>
                        <a:t>Client</a:t>
                      </a:r>
                      <a:r>
                        <a:rPr lang="en-US" baseline="0" dirty="0" smtClean="0"/>
                        <a:t> and Server Side</a:t>
                      </a:r>
                      <a:endParaRPr lang="en-US" dirty="0"/>
                    </a:p>
                  </a:txBody>
                  <a:tcPr/>
                </a:tc>
                <a:tc>
                  <a:txBody>
                    <a:bodyPr/>
                    <a:lstStyle/>
                    <a:p>
                      <a:r>
                        <a:rPr lang="en-US" dirty="0" smtClean="0"/>
                        <a:t>Client</a:t>
                      </a:r>
                      <a:r>
                        <a:rPr lang="en-US" baseline="0" dirty="0" smtClean="0"/>
                        <a:t> side Only</a:t>
                      </a:r>
                      <a:endParaRPr lang="en-US" dirty="0"/>
                    </a:p>
                  </a:txBody>
                  <a:tcPr/>
                </a:tc>
              </a:tr>
              <a:tr h="626878">
                <a:tc>
                  <a:txBody>
                    <a:bodyPr/>
                    <a:lstStyle/>
                    <a:p>
                      <a:r>
                        <a:rPr lang="en-US" dirty="0" smtClean="0"/>
                        <a:t>Razor (C#) and </a:t>
                      </a:r>
                      <a:r>
                        <a:rPr lang="en-US" dirty="0" err="1" smtClean="0"/>
                        <a:t>Javascript</a:t>
                      </a:r>
                      <a:r>
                        <a:rPr lang="en-US" dirty="0" smtClean="0"/>
                        <a:t> Support</a:t>
                      </a:r>
                      <a:endParaRPr lang="en-US" dirty="0"/>
                    </a:p>
                  </a:txBody>
                  <a:tcPr/>
                </a:tc>
                <a:tc>
                  <a:txBody>
                    <a:bodyPr/>
                    <a:lstStyle/>
                    <a:p>
                      <a:r>
                        <a:rPr lang="en-US" dirty="0" err="1" smtClean="0"/>
                        <a:t>Javascript</a:t>
                      </a:r>
                      <a:r>
                        <a:rPr lang="en-US" dirty="0" smtClean="0"/>
                        <a:t> Only</a:t>
                      </a:r>
                      <a:endParaRPr lang="en-US" dirty="0"/>
                    </a:p>
                  </a:txBody>
                  <a:tcPr/>
                </a:tc>
              </a:tr>
              <a:tr h="626878">
                <a:tc>
                  <a:txBody>
                    <a:bodyPr/>
                    <a:lstStyle/>
                    <a:p>
                      <a:r>
                        <a:rPr lang="en-US" dirty="0" smtClean="0"/>
                        <a:t>Razor (C#) for Server-side</a:t>
                      </a:r>
                      <a:r>
                        <a:rPr lang="en-US" baseline="0" dirty="0" smtClean="0"/>
                        <a:t> process</a:t>
                      </a:r>
                      <a:endParaRPr lang="en-US" dirty="0"/>
                    </a:p>
                  </a:txBody>
                  <a:tcPr/>
                </a:tc>
                <a:tc>
                  <a:txBody>
                    <a:bodyPr/>
                    <a:lstStyle/>
                    <a:p>
                      <a:r>
                        <a:rPr lang="en-US" dirty="0" smtClean="0"/>
                        <a:t>No</a:t>
                      </a:r>
                      <a:r>
                        <a:rPr lang="en-US" baseline="0" dirty="0" smtClean="0"/>
                        <a:t> Server Side Processing</a:t>
                      </a:r>
                      <a:endParaRPr lang="en-US" dirty="0"/>
                    </a:p>
                  </a:txBody>
                  <a:tcPr/>
                </a:tc>
              </a:tr>
              <a:tr h="626878">
                <a:tc>
                  <a:txBody>
                    <a:bodyPr/>
                    <a:lstStyle/>
                    <a:p>
                      <a:r>
                        <a:rPr lang="en-US" dirty="0" err="1" smtClean="0"/>
                        <a:t>Javascript</a:t>
                      </a:r>
                      <a:r>
                        <a:rPr lang="en-US" dirty="0" smtClean="0"/>
                        <a:t> for Client</a:t>
                      </a:r>
                      <a:endParaRPr lang="en-US" dirty="0"/>
                    </a:p>
                  </a:txBody>
                  <a:tcPr/>
                </a:tc>
                <a:tc>
                  <a:txBody>
                    <a:bodyPr/>
                    <a:lstStyle/>
                    <a:p>
                      <a:r>
                        <a:rPr lang="en-US" dirty="0" err="1" smtClean="0"/>
                        <a:t>Javascript</a:t>
                      </a:r>
                      <a:r>
                        <a:rPr lang="en-US" baseline="0" dirty="0" smtClean="0"/>
                        <a:t> for Client</a:t>
                      </a:r>
                      <a:endParaRPr lang="en-US" dirty="0"/>
                    </a:p>
                  </a:txBody>
                  <a:tcPr/>
                </a:tc>
              </a:tr>
              <a:tr h="1082009">
                <a:tc>
                  <a:txBody>
                    <a:bodyPr/>
                    <a:lstStyle/>
                    <a:p>
                      <a:r>
                        <a:rPr lang="en-US" dirty="0" err="1" smtClean="0"/>
                        <a:t>Bootsrap</a:t>
                      </a:r>
                      <a:r>
                        <a:rPr lang="en-US" dirty="0" smtClean="0"/>
                        <a:t>,</a:t>
                      </a:r>
                      <a:r>
                        <a:rPr lang="en-US" baseline="0" dirty="0" smtClean="0"/>
                        <a:t> Knockout.JS, Angular support</a:t>
                      </a:r>
                      <a:endParaRPr lang="en-US" dirty="0"/>
                    </a:p>
                  </a:txBody>
                  <a:tcPr/>
                </a:tc>
                <a:tc>
                  <a:txBody>
                    <a:bodyPr/>
                    <a:lstStyle/>
                    <a:p>
                      <a:r>
                        <a:rPr lang="en-US" dirty="0" err="1" smtClean="0"/>
                        <a:t>Bootsrap</a:t>
                      </a:r>
                      <a:r>
                        <a:rPr lang="en-US" dirty="0" smtClean="0"/>
                        <a:t>,</a:t>
                      </a:r>
                      <a:r>
                        <a:rPr lang="en-US" baseline="0" dirty="0" smtClean="0"/>
                        <a:t> Knockout.JS, Angular support</a:t>
                      </a:r>
                      <a:endParaRPr lang="en-US" dirty="0"/>
                    </a:p>
                  </a:txBody>
                  <a:tcPr/>
                </a:tc>
              </a:tr>
            </a:tbl>
          </a:graphicData>
        </a:graphic>
      </p:graphicFrame>
    </p:spTree>
    <p:extLst>
      <p:ext uri="{BB962C8B-B14F-4D97-AF65-F5344CB8AC3E}">
        <p14:creationId xmlns:p14="http://schemas.microsoft.com/office/powerpoint/2010/main" val="11619370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413000"/>
            <a:ext cx="11149013" cy="747897"/>
          </a:xfrm>
        </p:spPr>
        <p:txBody>
          <a:bodyPr/>
          <a:lstStyle/>
          <a:p>
            <a:r>
              <a:rPr lang="en-US" dirty="0" smtClean="0"/>
              <a:t>CSHTML = HTML + Razor</a:t>
            </a:r>
            <a:endParaRPr lang="en-US" dirty="0"/>
          </a:p>
        </p:txBody>
      </p:sp>
    </p:spTree>
    <p:extLst>
      <p:ext uri="{BB962C8B-B14F-4D97-AF65-F5344CB8AC3E}">
        <p14:creationId xmlns:p14="http://schemas.microsoft.com/office/powerpoint/2010/main" val="3125003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.CSHTML (Razor) file</a:t>
            </a:r>
            <a:endParaRPr lang="en-US" dirty="0"/>
          </a:p>
        </p:txBody>
      </p:sp>
      <p:pic>
        <p:nvPicPr>
          <p:cNvPr id="4" name="Picture 3"/>
          <p:cNvPicPr>
            <a:picLocks noChangeAspect="1"/>
          </p:cNvPicPr>
          <p:nvPr/>
        </p:nvPicPr>
        <p:blipFill>
          <a:blip r:embed="rId2"/>
          <a:stretch>
            <a:fillRect/>
          </a:stretch>
        </p:blipFill>
        <p:spPr>
          <a:xfrm>
            <a:off x="1370012" y="1174750"/>
            <a:ext cx="9984914" cy="4908550"/>
          </a:xfrm>
          <a:prstGeom prst="rect">
            <a:avLst/>
          </a:prstGeom>
        </p:spPr>
      </p:pic>
    </p:spTree>
    <p:extLst>
      <p:ext uri="{BB962C8B-B14F-4D97-AF65-F5344CB8AC3E}">
        <p14:creationId xmlns:p14="http://schemas.microsoft.com/office/powerpoint/2010/main" val="3499475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.CSHTML as Start Page</a:t>
            </a:r>
            <a:endParaRPr lang="en-US" dirty="0"/>
          </a:p>
        </p:txBody>
      </p:sp>
      <p:pic>
        <p:nvPicPr>
          <p:cNvPr id="4" name="Picture 3"/>
          <p:cNvPicPr>
            <a:picLocks noChangeAspect="1"/>
          </p:cNvPicPr>
          <p:nvPr/>
        </p:nvPicPr>
        <p:blipFill>
          <a:blip r:embed="rId2"/>
          <a:stretch>
            <a:fillRect/>
          </a:stretch>
        </p:blipFill>
        <p:spPr>
          <a:xfrm>
            <a:off x="2011362" y="976497"/>
            <a:ext cx="7793038" cy="5480192"/>
          </a:xfrm>
          <a:prstGeom prst="rect">
            <a:avLst/>
          </a:prstGeom>
        </p:spPr>
      </p:pic>
    </p:spTree>
    <p:extLst>
      <p:ext uri="{BB962C8B-B14F-4D97-AF65-F5344CB8AC3E}">
        <p14:creationId xmlns:p14="http://schemas.microsoft.com/office/powerpoint/2010/main" val="2214036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ASP.NET Website on Azure</a:t>
            </a:r>
            <a:endParaRPr lang="en-US" dirty="0"/>
          </a:p>
        </p:txBody>
      </p:sp>
      <p:sp>
        <p:nvSpPr>
          <p:cNvPr id="5" name="Rectangle 4"/>
          <p:cNvSpPr/>
          <p:nvPr/>
        </p:nvSpPr>
        <p:spPr>
          <a:xfrm>
            <a:off x="1257300" y="1117159"/>
            <a:ext cx="6092825" cy="830997"/>
          </a:xfrm>
          <a:prstGeom prst="rect">
            <a:avLst/>
          </a:prstGeom>
        </p:spPr>
        <p:txBody>
          <a:bodyPr>
            <a:spAutoFit/>
          </a:bodyPr>
          <a:lstStyle/>
          <a:p>
            <a:r>
              <a:rPr lang="en-US" b="1" dirty="0"/>
              <a:t>Create the project</a:t>
            </a:r>
          </a:p>
          <a:p>
            <a:pPr>
              <a:buFont typeface="+mj-lt"/>
              <a:buAutoNum type="arabicPeriod"/>
            </a:pPr>
            <a:r>
              <a:rPr lang="en-US" dirty="0"/>
              <a:t>From the </a:t>
            </a:r>
            <a:r>
              <a:rPr lang="en-US" b="1" dirty="0"/>
              <a:t>File</a:t>
            </a:r>
            <a:r>
              <a:rPr lang="en-US" dirty="0"/>
              <a:t> menu, click </a:t>
            </a:r>
            <a:r>
              <a:rPr lang="en-US" b="1" dirty="0"/>
              <a:t>New Project</a:t>
            </a:r>
            <a:r>
              <a:rPr lang="en-US" dirty="0"/>
              <a:t>.</a:t>
            </a:r>
          </a:p>
        </p:txBody>
      </p:sp>
      <p:pic>
        <p:nvPicPr>
          <p:cNvPr id="7" name="Picture 6"/>
          <p:cNvPicPr>
            <a:picLocks noChangeAspect="1"/>
          </p:cNvPicPr>
          <p:nvPr/>
        </p:nvPicPr>
        <p:blipFill>
          <a:blip r:embed="rId2"/>
          <a:stretch>
            <a:fillRect/>
          </a:stretch>
        </p:blipFill>
        <p:spPr>
          <a:xfrm>
            <a:off x="885200" y="2335212"/>
            <a:ext cx="10782925" cy="3582988"/>
          </a:xfrm>
          <a:prstGeom prst="rect">
            <a:avLst/>
          </a:prstGeom>
        </p:spPr>
      </p:pic>
    </p:spTree>
    <p:extLst>
      <p:ext uri="{BB962C8B-B14F-4D97-AF65-F5344CB8AC3E}">
        <p14:creationId xmlns:p14="http://schemas.microsoft.com/office/powerpoint/2010/main" val="12687997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Razor Syntax and </a:t>
            </a:r>
            <a:r>
              <a:rPr lang="en-US" dirty="0" err="1" smtClean="0"/>
              <a:t>Javascript</a:t>
            </a:r>
            <a:r>
              <a:rPr lang="en-US" dirty="0" smtClean="0"/>
              <a:t> Together</a:t>
            </a:r>
            <a:endParaRPr lang="en-US" dirty="0"/>
          </a:p>
        </p:txBody>
      </p:sp>
      <p:pic>
        <p:nvPicPr>
          <p:cNvPr id="4" name="Picture 3"/>
          <p:cNvPicPr>
            <a:picLocks noChangeAspect="1"/>
          </p:cNvPicPr>
          <p:nvPr/>
        </p:nvPicPr>
        <p:blipFill>
          <a:blip r:embed="rId2"/>
          <a:stretch>
            <a:fillRect/>
          </a:stretch>
        </p:blipFill>
        <p:spPr>
          <a:xfrm>
            <a:off x="2451099" y="1077912"/>
            <a:ext cx="6934201" cy="5633271"/>
          </a:xfrm>
          <a:prstGeom prst="rect">
            <a:avLst/>
          </a:prstGeom>
        </p:spPr>
      </p:pic>
    </p:spTree>
    <p:extLst>
      <p:ext uri="{BB962C8B-B14F-4D97-AF65-F5344CB8AC3E}">
        <p14:creationId xmlns:p14="http://schemas.microsoft.com/office/powerpoint/2010/main" val="7878534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Picture 3"/>
          <p:cNvPicPr>
            <a:picLocks noChangeAspect="1"/>
          </p:cNvPicPr>
          <p:nvPr/>
        </p:nvPicPr>
        <p:blipFill>
          <a:blip r:embed="rId2"/>
          <a:stretch>
            <a:fillRect/>
          </a:stretch>
        </p:blipFill>
        <p:spPr>
          <a:xfrm>
            <a:off x="2474912" y="1212850"/>
            <a:ext cx="7875588" cy="4788000"/>
          </a:xfrm>
          <a:prstGeom prst="rect">
            <a:avLst/>
          </a:prstGeom>
        </p:spPr>
      </p:pic>
    </p:spTree>
    <p:extLst>
      <p:ext uri="{BB962C8B-B14F-4D97-AF65-F5344CB8AC3E}">
        <p14:creationId xmlns:p14="http://schemas.microsoft.com/office/powerpoint/2010/main" val="39362046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Styling with Bootstrap Themes</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US" dirty="0" smtClean="0"/>
              <a:t>1. Copy Bootstrap Theme to Project</a:t>
            </a:r>
            <a:endParaRPr lang="en-US" dirty="0"/>
          </a:p>
        </p:txBody>
      </p:sp>
      <p:pic>
        <p:nvPicPr>
          <p:cNvPr id="4" name="Picture 3"/>
          <p:cNvPicPr>
            <a:picLocks noChangeAspect="1"/>
          </p:cNvPicPr>
          <p:nvPr/>
        </p:nvPicPr>
        <p:blipFill>
          <a:blip r:embed="rId2"/>
          <a:stretch>
            <a:fillRect/>
          </a:stretch>
        </p:blipFill>
        <p:spPr>
          <a:xfrm>
            <a:off x="685799" y="2247900"/>
            <a:ext cx="6219825" cy="4114800"/>
          </a:xfrm>
          <a:prstGeom prst="rect">
            <a:avLst/>
          </a:prstGeom>
        </p:spPr>
      </p:pic>
      <p:pic>
        <p:nvPicPr>
          <p:cNvPr id="5" name="Picture 4"/>
          <p:cNvPicPr>
            <a:picLocks noChangeAspect="1"/>
          </p:cNvPicPr>
          <p:nvPr/>
        </p:nvPicPr>
        <p:blipFill>
          <a:blip r:embed="rId3"/>
          <a:stretch>
            <a:fillRect/>
          </a:stretch>
        </p:blipFill>
        <p:spPr>
          <a:xfrm>
            <a:off x="7468359" y="2247900"/>
            <a:ext cx="4199766" cy="4114800"/>
          </a:xfrm>
          <a:prstGeom prst="rect">
            <a:avLst/>
          </a:prstGeom>
        </p:spPr>
      </p:pic>
    </p:spTree>
    <p:extLst>
      <p:ext uri="{BB962C8B-B14F-4D97-AF65-F5344CB8AC3E}">
        <p14:creationId xmlns:p14="http://schemas.microsoft.com/office/powerpoint/2010/main" val="1431701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Install Bootstrap Reference via </a:t>
            </a:r>
            <a:r>
              <a:rPr lang="en-US" dirty="0" err="1" smtClean="0"/>
              <a:t>NuGet</a:t>
            </a:r>
            <a:endParaRPr lang="en-US" dirty="0"/>
          </a:p>
        </p:txBody>
      </p:sp>
      <p:pic>
        <p:nvPicPr>
          <p:cNvPr id="4" name="Picture 3"/>
          <p:cNvPicPr>
            <a:picLocks noChangeAspect="1"/>
          </p:cNvPicPr>
          <p:nvPr/>
        </p:nvPicPr>
        <p:blipFill>
          <a:blip r:embed="rId2"/>
          <a:stretch>
            <a:fillRect/>
          </a:stretch>
        </p:blipFill>
        <p:spPr>
          <a:xfrm>
            <a:off x="1807368" y="1103312"/>
            <a:ext cx="8572500" cy="5591175"/>
          </a:xfrm>
          <a:prstGeom prst="rect">
            <a:avLst/>
          </a:prstGeom>
        </p:spPr>
      </p:pic>
    </p:spTree>
    <p:extLst>
      <p:ext uri="{BB962C8B-B14F-4D97-AF65-F5344CB8AC3E}">
        <p14:creationId xmlns:p14="http://schemas.microsoft.com/office/powerpoint/2010/main" val="408100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Reference to Bootstrap Theme</a:t>
            </a:r>
            <a:endParaRPr lang="en-US" dirty="0"/>
          </a:p>
        </p:txBody>
      </p:sp>
      <p:pic>
        <p:nvPicPr>
          <p:cNvPr id="4" name="Picture 3"/>
          <p:cNvPicPr>
            <a:picLocks noChangeAspect="1"/>
          </p:cNvPicPr>
          <p:nvPr/>
        </p:nvPicPr>
        <p:blipFill>
          <a:blip r:embed="rId2"/>
          <a:stretch>
            <a:fillRect/>
          </a:stretch>
        </p:blipFill>
        <p:spPr>
          <a:xfrm>
            <a:off x="2322512" y="1216024"/>
            <a:ext cx="7037388" cy="5278041"/>
          </a:xfrm>
          <a:prstGeom prst="rect">
            <a:avLst/>
          </a:prstGeom>
        </p:spPr>
      </p:pic>
    </p:spTree>
    <p:extLst>
      <p:ext uri="{BB962C8B-B14F-4D97-AF65-F5344CB8AC3E}">
        <p14:creationId xmlns:p14="http://schemas.microsoft.com/office/powerpoint/2010/main" val="35744397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Picture 3"/>
          <p:cNvPicPr>
            <a:picLocks noChangeAspect="1"/>
          </p:cNvPicPr>
          <p:nvPr/>
        </p:nvPicPr>
        <p:blipFill>
          <a:blip r:embed="rId2"/>
          <a:stretch>
            <a:fillRect/>
          </a:stretch>
        </p:blipFill>
        <p:spPr>
          <a:xfrm>
            <a:off x="1570037" y="839787"/>
            <a:ext cx="9658350" cy="5457825"/>
          </a:xfrm>
          <a:prstGeom prst="rect">
            <a:avLst/>
          </a:prstGeom>
        </p:spPr>
      </p:pic>
    </p:spTree>
    <p:extLst>
      <p:ext uri="{BB962C8B-B14F-4D97-AF65-F5344CB8AC3E}">
        <p14:creationId xmlns:p14="http://schemas.microsoft.com/office/powerpoint/2010/main" val="2964501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lstStyle/>
          <a:p>
            <a:r>
              <a:rPr lang="en-US" dirty="0" smtClean="0"/>
              <a:t>Two Common Questions from Last Week</a:t>
            </a:r>
            <a:endParaRPr lang="en-US" dirty="0"/>
          </a:p>
        </p:txBody>
      </p:sp>
      <p:sp>
        <p:nvSpPr>
          <p:cNvPr id="3" name="Text Placeholder 2"/>
          <p:cNvSpPr>
            <a:spLocks noGrp="1"/>
          </p:cNvSpPr>
          <p:nvPr>
            <p:ph type="body" sz="quarter" idx="10"/>
          </p:nvPr>
        </p:nvSpPr>
        <p:spPr>
          <a:xfrm>
            <a:off x="519112" y="1991094"/>
            <a:ext cx="11149013" cy="3670236"/>
          </a:xfrm>
        </p:spPr>
        <p:txBody>
          <a:bodyPr/>
          <a:lstStyle/>
          <a:p>
            <a:pPr marL="746125" indent="-742950">
              <a:buAutoNum type="arabicPeriod"/>
            </a:pPr>
            <a:r>
              <a:rPr lang="en-US" dirty="0" smtClean="0"/>
              <a:t>Existing HTML/CSS/</a:t>
            </a:r>
            <a:r>
              <a:rPr lang="en-US" dirty="0" err="1" smtClean="0"/>
              <a:t>Javascript</a:t>
            </a:r>
            <a:r>
              <a:rPr lang="en-US" dirty="0" smtClean="0"/>
              <a:t> code, How to Best Integrate into ASP.NET Project == Answer: User Razor Syntax</a:t>
            </a:r>
            <a:br>
              <a:rPr lang="en-US" dirty="0" smtClean="0"/>
            </a:br>
            <a:endParaRPr lang="en-US" dirty="0" smtClean="0"/>
          </a:p>
          <a:p>
            <a:pPr marL="746125" indent="-742950">
              <a:buAutoNum type="arabicPeriod"/>
            </a:pPr>
            <a:r>
              <a:rPr lang="en-US" dirty="0" smtClean="0"/>
              <a:t>What database to use? And How to access data?</a:t>
            </a:r>
          </a:p>
          <a:p>
            <a:endParaRPr lang="en-US" dirty="0" smtClean="0"/>
          </a:p>
        </p:txBody>
      </p:sp>
      <p:sp>
        <p:nvSpPr>
          <p:cNvPr id="4" name="Rectangle 3"/>
          <p:cNvSpPr/>
          <p:nvPr/>
        </p:nvSpPr>
        <p:spPr bwMode="auto">
          <a:xfrm>
            <a:off x="368300" y="4089400"/>
            <a:ext cx="11391900" cy="12446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66743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Database on Windows Azure</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976" y="1404671"/>
            <a:ext cx="7152124" cy="4371954"/>
          </a:xfrm>
          <a:prstGeom prst="rect">
            <a:avLst/>
          </a:prstGeom>
        </p:spPr>
      </p:pic>
    </p:spTree>
    <p:extLst>
      <p:ext uri="{BB962C8B-B14F-4D97-AF65-F5344CB8AC3E}">
        <p14:creationId xmlns:p14="http://schemas.microsoft.com/office/powerpoint/2010/main" val="6773099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Database on Windows Azure</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881" y="1303097"/>
            <a:ext cx="7799656" cy="4221403"/>
          </a:xfrm>
          <a:prstGeom prst="rect">
            <a:avLst/>
          </a:prstGeom>
        </p:spPr>
      </p:pic>
    </p:spTree>
    <p:extLst>
      <p:ext uri="{BB962C8B-B14F-4D97-AF65-F5344CB8AC3E}">
        <p14:creationId xmlns:p14="http://schemas.microsoft.com/office/powerpoint/2010/main" val="39491387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Database on Windows Azure</a:t>
            </a:r>
            <a:endParaRPr lang="en-US" dirty="0"/>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36" y="1172828"/>
            <a:ext cx="10850489" cy="4791744"/>
          </a:xfrm>
          <a:prstGeom prst="rect">
            <a:avLst/>
          </a:prstGeom>
        </p:spPr>
      </p:pic>
      <p:sp>
        <p:nvSpPr>
          <p:cNvPr id="7" name="Oval 6"/>
          <p:cNvSpPr/>
          <p:nvPr/>
        </p:nvSpPr>
        <p:spPr bwMode="auto">
          <a:xfrm>
            <a:off x="2895600" y="2984500"/>
            <a:ext cx="9131300" cy="107950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921941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New Solution from Team Explorer</a:t>
            </a:r>
            <a:endParaRPr lang="en-US" dirty="0"/>
          </a:p>
        </p:txBody>
      </p:sp>
      <p:pic>
        <p:nvPicPr>
          <p:cNvPr id="4" name="Picture 3"/>
          <p:cNvPicPr>
            <a:picLocks noChangeAspect="1"/>
          </p:cNvPicPr>
          <p:nvPr/>
        </p:nvPicPr>
        <p:blipFill>
          <a:blip r:embed="rId2"/>
          <a:stretch>
            <a:fillRect/>
          </a:stretch>
        </p:blipFill>
        <p:spPr>
          <a:xfrm>
            <a:off x="3648074" y="976497"/>
            <a:ext cx="5229226" cy="5657645"/>
          </a:xfrm>
          <a:prstGeom prst="rect">
            <a:avLst/>
          </a:prstGeom>
        </p:spPr>
      </p:pic>
    </p:spTree>
    <p:extLst>
      <p:ext uri="{BB962C8B-B14F-4D97-AF65-F5344CB8AC3E}">
        <p14:creationId xmlns:p14="http://schemas.microsoft.com/office/powerpoint/2010/main" val="29131706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Azure Firewall Port</a:t>
            </a:r>
            <a:endParaRPr lang="en-US" dirty="0"/>
          </a:p>
        </p:txBody>
      </p:sp>
      <p:pic>
        <p:nvPicPr>
          <p:cNvPr id="4" name="Picture 3"/>
          <p:cNvPicPr>
            <a:picLocks noChangeAspect="1"/>
          </p:cNvPicPr>
          <p:nvPr/>
        </p:nvPicPr>
        <p:blipFill>
          <a:blip r:embed="rId2"/>
          <a:stretch>
            <a:fillRect/>
          </a:stretch>
        </p:blipFill>
        <p:spPr>
          <a:xfrm>
            <a:off x="1731168" y="1608137"/>
            <a:ext cx="8724900" cy="4505325"/>
          </a:xfrm>
          <a:prstGeom prst="rect">
            <a:avLst/>
          </a:prstGeom>
        </p:spPr>
      </p:pic>
    </p:spTree>
    <p:extLst>
      <p:ext uri="{BB962C8B-B14F-4D97-AF65-F5344CB8AC3E}">
        <p14:creationId xmlns:p14="http://schemas.microsoft.com/office/powerpoint/2010/main" val="17392151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706686" y="1284287"/>
            <a:ext cx="7364413" cy="4758732"/>
          </a:xfrm>
          <a:prstGeom prst="rect">
            <a:avLst/>
          </a:prstGeom>
        </p:spPr>
      </p:pic>
    </p:spTree>
    <p:extLst>
      <p:ext uri="{BB962C8B-B14F-4D97-AF65-F5344CB8AC3E}">
        <p14:creationId xmlns:p14="http://schemas.microsoft.com/office/powerpoint/2010/main" val="24379262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String in </a:t>
            </a:r>
            <a:r>
              <a:rPr lang="en-US" dirty="0" err="1" smtClean="0"/>
              <a:t>Web.Config</a:t>
            </a:r>
            <a:endParaRPr lang="en-US" dirty="0"/>
          </a:p>
        </p:txBody>
      </p:sp>
      <p:pic>
        <p:nvPicPr>
          <p:cNvPr id="3" name="Picture 2"/>
          <p:cNvPicPr>
            <a:picLocks noChangeAspect="1"/>
          </p:cNvPicPr>
          <p:nvPr/>
        </p:nvPicPr>
        <p:blipFill>
          <a:blip r:embed="rId2"/>
          <a:stretch>
            <a:fillRect/>
          </a:stretch>
        </p:blipFill>
        <p:spPr>
          <a:xfrm>
            <a:off x="519112" y="1249362"/>
            <a:ext cx="11233714" cy="4491038"/>
          </a:xfrm>
          <a:prstGeom prst="rect">
            <a:avLst/>
          </a:prstGeom>
        </p:spPr>
      </p:pic>
    </p:spTree>
    <p:extLst>
      <p:ext uri="{BB962C8B-B14F-4D97-AF65-F5344CB8AC3E}">
        <p14:creationId xmlns:p14="http://schemas.microsoft.com/office/powerpoint/2010/main" val="1215348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85961" y="1077912"/>
            <a:ext cx="8215313" cy="5412234"/>
          </a:xfrm>
          <a:prstGeom prst="rect">
            <a:avLst/>
          </a:prstGeom>
        </p:spPr>
      </p:pic>
      <p:sp>
        <p:nvSpPr>
          <p:cNvPr id="6" name="Title 1"/>
          <p:cNvSpPr>
            <a:spLocks noGrp="1"/>
          </p:cNvSpPr>
          <p:nvPr>
            <p:ph type="title"/>
          </p:nvPr>
        </p:nvSpPr>
        <p:spPr>
          <a:xfrm>
            <a:off x="519112" y="228600"/>
            <a:ext cx="11149013" cy="747897"/>
          </a:xfrm>
        </p:spPr>
        <p:txBody>
          <a:bodyPr/>
          <a:lstStyle/>
          <a:p>
            <a:r>
              <a:rPr lang="en-US" dirty="0" err="1" smtClean="0"/>
              <a:t>NuGet</a:t>
            </a:r>
            <a:r>
              <a:rPr lang="en-US" dirty="0" smtClean="0"/>
              <a:t> to get ASP.NET Web Pages Data</a:t>
            </a:r>
            <a:endParaRPr lang="en-US" dirty="0"/>
          </a:p>
        </p:txBody>
      </p:sp>
    </p:spTree>
    <p:extLst>
      <p:ext uri="{BB962C8B-B14F-4D97-AF65-F5344CB8AC3E}">
        <p14:creationId xmlns:p14="http://schemas.microsoft.com/office/powerpoint/2010/main" val="96134814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err="1" smtClean="0"/>
              <a:t>NuGet</a:t>
            </a:r>
            <a:r>
              <a:rPr lang="en-US" dirty="0" smtClean="0"/>
              <a:t> to get ASP.NET Web Pages Data</a:t>
            </a:r>
            <a:endParaRPr lang="en-US" dirty="0"/>
          </a:p>
        </p:txBody>
      </p:sp>
      <p:pic>
        <p:nvPicPr>
          <p:cNvPr id="5" name="Picture 4"/>
          <p:cNvPicPr>
            <a:picLocks noChangeAspect="1"/>
          </p:cNvPicPr>
          <p:nvPr/>
        </p:nvPicPr>
        <p:blipFill>
          <a:blip r:embed="rId2"/>
          <a:stretch>
            <a:fillRect/>
          </a:stretch>
        </p:blipFill>
        <p:spPr>
          <a:xfrm>
            <a:off x="557858" y="1412874"/>
            <a:ext cx="11110267" cy="4200526"/>
          </a:xfrm>
          <a:prstGeom prst="rect">
            <a:avLst/>
          </a:prstGeom>
        </p:spPr>
      </p:pic>
    </p:spTree>
    <p:extLst>
      <p:ext uri="{BB962C8B-B14F-4D97-AF65-F5344CB8AC3E}">
        <p14:creationId xmlns:p14="http://schemas.microsoft.com/office/powerpoint/2010/main" val="39461178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Data from SQL Azure DB</a:t>
            </a:r>
            <a:endParaRPr lang="en-US" dirty="0"/>
          </a:p>
        </p:txBody>
      </p:sp>
      <p:pic>
        <p:nvPicPr>
          <p:cNvPr id="4" name="Picture 3"/>
          <p:cNvPicPr>
            <a:picLocks noChangeAspect="1"/>
          </p:cNvPicPr>
          <p:nvPr/>
        </p:nvPicPr>
        <p:blipFill>
          <a:blip r:embed="rId2"/>
          <a:stretch>
            <a:fillRect/>
          </a:stretch>
        </p:blipFill>
        <p:spPr>
          <a:xfrm>
            <a:off x="2750343" y="976497"/>
            <a:ext cx="6686550" cy="5362575"/>
          </a:xfrm>
          <a:prstGeom prst="rect">
            <a:avLst/>
          </a:prstGeom>
        </p:spPr>
      </p:pic>
    </p:spTree>
    <p:extLst>
      <p:ext uri="{BB962C8B-B14F-4D97-AF65-F5344CB8AC3E}">
        <p14:creationId xmlns:p14="http://schemas.microsoft.com/office/powerpoint/2010/main" val="8369978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Picture 4"/>
          <p:cNvPicPr>
            <a:picLocks noChangeAspect="1"/>
          </p:cNvPicPr>
          <p:nvPr/>
        </p:nvPicPr>
        <p:blipFill>
          <a:blip r:embed="rId2"/>
          <a:stretch>
            <a:fillRect/>
          </a:stretch>
        </p:blipFill>
        <p:spPr>
          <a:xfrm>
            <a:off x="1501774" y="1338262"/>
            <a:ext cx="10111917" cy="4224338"/>
          </a:xfrm>
          <a:prstGeom prst="rect">
            <a:avLst/>
          </a:prstGeom>
        </p:spPr>
      </p:pic>
    </p:spTree>
    <p:extLst>
      <p:ext uri="{BB962C8B-B14F-4D97-AF65-F5344CB8AC3E}">
        <p14:creationId xmlns:p14="http://schemas.microsoft.com/office/powerpoint/2010/main" val="13654514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More on Accessing Databases Here</a:t>
            </a:r>
            <a:endParaRPr lang="en-US" dirty="0"/>
          </a:p>
        </p:txBody>
      </p:sp>
      <p:sp>
        <p:nvSpPr>
          <p:cNvPr id="3" name="Text Placeholder 2"/>
          <p:cNvSpPr>
            <a:spLocks noGrp="1"/>
          </p:cNvSpPr>
          <p:nvPr>
            <p:ph type="body" sz="quarter" idx="10"/>
          </p:nvPr>
        </p:nvSpPr>
        <p:spPr>
          <a:xfrm>
            <a:off x="519112" y="1447799"/>
            <a:ext cx="11149013" cy="2446824"/>
          </a:xfrm>
        </p:spPr>
        <p:txBody>
          <a:bodyPr/>
          <a:lstStyle/>
          <a:p>
            <a:r>
              <a:rPr lang="en-US" dirty="0">
                <a:hlinkClick r:id="rId2"/>
              </a:rPr>
              <a:t>http://</a:t>
            </a:r>
            <a:r>
              <a:rPr lang="en-US" dirty="0" smtClean="0">
                <a:hlinkClick r:id="rId2"/>
              </a:rPr>
              <a:t>www.asp.net/web-pages/tutorials/introducing-aspnet-web-pages-2/displaying-data</a:t>
            </a:r>
            <a:endParaRPr lang="en-US" dirty="0" smtClean="0"/>
          </a:p>
          <a:p>
            <a:endParaRPr lang="en-US" dirty="0"/>
          </a:p>
          <a:p>
            <a:endParaRPr lang="en-US" dirty="0"/>
          </a:p>
        </p:txBody>
      </p:sp>
    </p:spTree>
    <p:extLst>
      <p:ext uri="{BB962C8B-B14F-4D97-AF65-F5344CB8AC3E}">
        <p14:creationId xmlns:p14="http://schemas.microsoft.com/office/powerpoint/2010/main" val="6733100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Organization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9912" y="228600"/>
            <a:ext cx="11149013" cy="1200329"/>
          </a:xfrm>
          <a:prstGeom prst="rect">
            <a:avLst/>
          </a:prstGeom>
        </p:spPr>
        <p:txBody>
          <a:bodyPr wrap="square">
            <a:spAutoFit/>
          </a:bodyPr>
          <a:lstStyle/>
          <a:p>
            <a:pPr>
              <a:buFont typeface="+mj-lt"/>
              <a:buAutoNum type="arabicPeriod"/>
            </a:pPr>
            <a:r>
              <a:rPr lang="en-US" dirty="0"/>
              <a:t>In the </a:t>
            </a:r>
            <a:r>
              <a:rPr lang="en-US" b="1" dirty="0"/>
              <a:t>New Project</a:t>
            </a:r>
            <a:r>
              <a:rPr lang="en-US" dirty="0"/>
              <a:t> dialog box, expand </a:t>
            </a:r>
            <a:r>
              <a:rPr lang="en-US" b="1" dirty="0"/>
              <a:t>C#</a:t>
            </a:r>
            <a:r>
              <a:rPr lang="en-US" dirty="0"/>
              <a:t> and select </a:t>
            </a:r>
            <a:r>
              <a:rPr lang="en-US" b="1" dirty="0"/>
              <a:t>Web</a:t>
            </a:r>
            <a:r>
              <a:rPr lang="en-US" dirty="0"/>
              <a:t> under </a:t>
            </a:r>
            <a:r>
              <a:rPr lang="en-US" b="1" dirty="0"/>
              <a:t>Installed Templates</a:t>
            </a:r>
            <a:r>
              <a:rPr lang="en-US" dirty="0"/>
              <a:t>, and then select </a:t>
            </a:r>
            <a:r>
              <a:rPr lang="en-US" b="1" dirty="0"/>
              <a:t>ASP.NET Web Application</a:t>
            </a:r>
            <a:r>
              <a:rPr lang="en-US" dirty="0"/>
              <a:t>.</a:t>
            </a:r>
          </a:p>
          <a:p>
            <a:pPr>
              <a:buFont typeface="+mj-lt"/>
              <a:buAutoNum type="arabicPeriod"/>
            </a:pPr>
            <a:r>
              <a:rPr lang="en-US" dirty="0"/>
              <a:t>Name the application </a:t>
            </a:r>
            <a:r>
              <a:rPr lang="en-US" dirty="0" smtClean="0"/>
              <a:t>and </a:t>
            </a:r>
            <a:r>
              <a:rPr lang="en-US" dirty="0"/>
              <a:t>click </a:t>
            </a:r>
            <a:r>
              <a:rPr lang="en-US" b="1" dirty="0"/>
              <a:t>OK</a:t>
            </a:r>
            <a:r>
              <a:rPr lang="en-US" dirty="0"/>
              <a:t>.</a:t>
            </a:r>
          </a:p>
        </p:txBody>
      </p:sp>
      <p:pic>
        <p:nvPicPr>
          <p:cNvPr id="8" name="Picture 7"/>
          <p:cNvPicPr>
            <a:picLocks noChangeAspect="1"/>
          </p:cNvPicPr>
          <p:nvPr/>
        </p:nvPicPr>
        <p:blipFill>
          <a:blip r:embed="rId2"/>
          <a:stretch>
            <a:fillRect/>
          </a:stretch>
        </p:blipFill>
        <p:spPr>
          <a:xfrm>
            <a:off x="1900236" y="1428929"/>
            <a:ext cx="8488363" cy="4833944"/>
          </a:xfrm>
          <a:prstGeom prst="rect">
            <a:avLst/>
          </a:prstGeom>
        </p:spPr>
      </p:pic>
    </p:spTree>
    <p:extLst>
      <p:ext uri="{BB962C8B-B14F-4D97-AF65-F5344CB8AC3E}">
        <p14:creationId xmlns:p14="http://schemas.microsoft.com/office/powerpoint/2010/main" val="24593424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1272" y="767022"/>
            <a:ext cx="4023020" cy="2742289"/>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On </a:t>
              </a:r>
              <a:r>
                <a:rPr lang="en-US" sz="2800" dirty="0">
                  <a:solidFill>
                    <a:srgbClr val="00AEEF">
                      <a:alpha val="99000"/>
                    </a:srgbClr>
                  </a:solidFill>
                  <a:latin typeface="Segoe UI" pitchFamily="34" charset="0"/>
                  <a:ea typeface="Segoe UI" pitchFamily="34" charset="0"/>
                  <a:cs typeface="Segoe UI" pitchFamily="34" charset="0"/>
                </a:rPr>
                <a:t>and </a:t>
              </a:r>
              <a:r>
                <a:rPr lang="en-US" sz="2800" dirty="0" smtClean="0">
                  <a:solidFill>
                    <a:srgbClr val="00AEEF">
                      <a:alpha val="99000"/>
                    </a:srgbClr>
                  </a:solidFill>
                  <a:latin typeface="Segoe UI" pitchFamily="34" charset="0"/>
                  <a:ea typeface="Segoe UI" pitchFamily="34" charset="0"/>
                  <a:cs typeface="Segoe UI" pitchFamily="34" charset="0"/>
                </a:rPr>
                <a:t>Off</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Unpredictable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Growing Fast</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1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sp>
        <p:nvSpPr>
          <p:cNvPr id="138" name="Rectangle 137"/>
          <p:cNvSpPr/>
          <p:nvPr/>
        </p:nvSpPr>
        <p:spPr>
          <a:xfrm>
            <a:off x="4380302" y="13422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4410447" y="52867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4410447" y="48319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4410447" y="57416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4410447" y="39223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4410447" y="34675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4410447" y="43771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4410447" y="25578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4410447" y="21030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4410447" y="30126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6057919" y="43360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6231485" y="43928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4271939" y="2103058"/>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859670" y="267721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37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smtClean="0">
                <a:gradFill>
                  <a:gsLst>
                    <a:gs pos="1250">
                      <a:srgbClr val="FFFFFF"/>
                    </a:gs>
                    <a:gs pos="100000">
                      <a:srgbClr val="FFFFFF"/>
                    </a:gs>
                  </a:gsLst>
                  <a:lin ang="5400000" scaled="0"/>
                </a:gradFill>
              </a:rPr>
              <a:t>Virtual Machines</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smtClean="0">
                <a:solidFill>
                  <a:schemeClr val="tx1">
                    <a:alpha val="99000"/>
                  </a:schemeClr>
                </a:solidFill>
              </a:rPr>
              <a:t>Virtual machine portability</a:t>
            </a:r>
            <a:endParaRPr sz="6600" dirty="0">
              <a:solidFill>
                <a:schemeClr val="tx1">
                  <a:alpha val="99000"/>
                </a:schemeClr>
              </a:solidFill>
            </a:endParaRPr>
          </a:p>
        </p:txBody>
      </p:sp>
    </p:spTree>
    <p:extLst>
      <p:ext uri="{BB962C8B-B14F-4D97-AF65-F5344CB8AC3E}">
        <p14:creationId xmlns:p14="http://schemas.microsoft.com/office/powerpoint/2010/main" val="17855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t>
            </a:r>
            <a:r>
              <a:rPr lang="en-US" dirty="0" err="1" smtClean="0"/>
              <a:t>Git</a:t>
            </a:r>
            <a:r>
              <a:rPr lang="en-US" dirty="0" smtClean="0"/>
              <a:t> Source Control</a:t>
            </a:r>
            <a:endParaRPr lang="en-US" dirty="0"/>
          </a:p>
        </p:txBody>
      </p:sp>
      <p:pic>
        <p:nvPicPr>
          <p:cNvPr id="4" name="Picture 3"/>
          <p:cNvPicPr>
            <a:picLocks noChangeAspect="1"/>
          </p:cNvPicPr>
          <p:nvPr/>
        </p:nvPicPr>
        <p:blipFill>
          <a:blip r:embed="rId2"/>
          <a:stretch>
            <a:fillRect/>
          </a:stretch>
        </p:blipFill>
        <p:spPr>
          <a:xfrm>
            <a:off x="786262" y="1296987"/>
            <a:ext cx="10614711" cy="4532313"/>
          </a:xfrm>
          <a:prstGeom prst="rect">
            <a:avLst/>
          </a:prstGeom>
        </p:spPr>
      </p:pic>
    </p:spTree>
    <p:extLst>
      <p:ext uri="{BB962C8B-B14F-4D97-AF65-F5344CB8AC3E}">
        <p14:creationId xmlns:p14="http://schemas.microsoft.com/office/powerpoint/2010/main" val="44290530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rgbClr val="5F5F5F">
                    <a:alpha val="99000"/>
                  </a:srgbClr>
                </a:solidFill>
              </a:rPr>
              <a:t>Reliable and always on</a:t>
            </a:r>
            <a:endParaRPr sz="7200" dirty="0">
              <a:solidFill>
                <a:srgbClr val="5F5F5F">
                  <a:alpha val="99000"/>
                </a:srgb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66597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rgbClr val="5F5F5F">
                    <a:alpha val="99000"/>
                  </a:srgbClr>
                </a:solidFill>
              </a:rPr>
              <a:t>Continuous storage </a:t>
            </a:r>
            <a:br>
              <a:rPr sz="4000" dirty="0" smtClean="0">
                <a:solidFill>
                  <a:srgbClr val="5F5F5F">
                    <a:alpha val="99000"/>
                  </a:srgbClr>
                </a:solidFill>
              </a:rPr>
            </a:br>
            <a:r>
              <a:rPr sz="4000" dirty="0" smtClean="0">
                <a:solidFill>
                  <a:srgbClr val="5F5F5F">
                    <a:alpha val="99000"/>
                  </a:srgbClr>
                </a:solidFill>
              </a:rPr>
              <a:t>geo-replication</a:t>
            </a:r>
            <a:endParaRPr sz="4000" dirty="0">
              <a:solidFill>
                <a:srgbClr val="5F5F5F">
                  <a:alpha val="99000"/>
                </a:srgb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smtClean="0">
                    <a:solidFill>
                      <a:schemeClr val="bg1">
                        <a:alpha val="99000"/>
                      </a:schemeClr>
                    </a:solidFill>
                  </a:rPr>
                  <a:t>Shared </a:t>
                </a:r>
                <a:r>
                  <a:rPr lang="en-US" sz="1600" b="1" cap="all" dirty="0" err="1" smtClean="0">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chemeClr val="tx1">
                    <a:alpha val="99000"/>
                  </a:schemeClr>
                </a:solidFill>
                <a:latin typeface="Segoe UI" pitchFamily="34" charset="0"/>
                <a:ea typeface="Segoe UI" pitchFamily="34" charset="0"/>
                <a:cs typeface="Segoe UI" pitchFamily="34" charset="0"/>
              </a:rPr>
              <a:t>shared</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27270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Empty Web Project</a:t>
            </a:r>
            <a:endParaRPr lang="en-US" dirty="0"/>
          </a:p>
        </p:txBody>
      </p:sp>
      <p:pic>
        <p:nvPicPr>
          <p:cNvPr id="5" name="Picture 4"/>
          <p:cNvPicPr>
            <a:picLocks noChangeAspect="1"/>
          </p:cNvPicPr>
          <p:nvPr/>
        </p:nvPicPr>
        <p:blipFill>
          <a:blip r:embed="rId2"/>
          <a:stretch>
            <a:fillRect/>
          </a:stretch>
        </p:blipFill>
        <p:spPr>
          <a:xfrm>
            <a:off x="2220912" y="1135062"/>
            <a:ext cx="7812088" cy="5442014"/>
          </a:xfrm>
          <a:prstGeom prst="rect">
            <a:avLst/>
          </a:prstGeom>
        </p:spPr>
      </p:pic>
    </p:spTree>
    <p:extLst>
      <p:ext uri="{BB962C8B-B14F-4D97-AF65-F5344CB8AC3E}">
        <p14:creationId xmlns:p14="http://schemas.microsoft.com/office/powerpoint/2010/main" val="19713637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448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a:t>
            </a:r>
            <a:br>
              <a:rPr lang="en-US" dirty="0"/>
            </a:br>
            <a:r>
              <a:rPr lang="en-US" dirty="0" smtClean="0"/>
              <a:t>Development</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Solution to Source Control</a:t>
            </a:r>
            <a:endParaRPr lang="en-US" dirty="0"/>
          </a:p>
        </p:txBody>
      </p:sp>
      <p:pic>
        <p:nvPicPr>
          <p:cNvPr id="4" name="Picture 3"/>
          <p:cNvPicPr>
            <a:picLocks noChangeAspect="1"/>
          </p:cNvPicPr>
          <p:nvPr/>
        </p:nvPicPr>
        <p:blipFill>
          <a:blip r:embed="rId2"/>
          <a:stretch>
            <a:fillRect/>
          </a:stretch>
        </p:blipFill>
        <p:spPr>
          <a:xfrm>
            <a:off x="3316286" y="976497"/>
            <a:ext cx="5815013" cy="5815013"/>
          </a:xfrm>
          <a:prstGeom prst="rect">
            <a:avLst/>
          </a:prstGeom>
        </p:spPr>
      </p:pic>
    </p:spTree>
    <p:extLst>
      <p:ext uri="{BB962C8B-B14F-4D97-AF65-F5344CB8AC3E}">
        <p14:creationId xmlns:p14="http://schemas.microsoft.com/office/powerpoint/2010/main" val="19990253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Management</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150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7285" y="856179"/>
            <a:ext cx="7074331" cy="477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8005619" y="3956050"/>
            <a:ext cx="3933825" cy="1828800"/>
          </a:xfrm>
        </p:spPr>
        <p:txBody>
          <a:bodyPr/>
          <a:lstStyle/>
          <a:p>
            <a:r>
              <a:rPr lang="en-US" sz="6600" dirty="0"/>
              <a:t>M</a:t>
            </a:r>
            <a:r>
              <a:rPr lang="en-US" sz="6600" dirty="0" smtClean="0"/>
              <a:t>ultiple languages</a:t>
            </a:r>
            <a:endParaRPr lang="en-US" sz="6600" dirty="0"/>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35211"/>
          <a:stretch/>
        </p:blipFill>
        <p:spPr bwMode="auto">
          <a:xfrm>
            <a:off x="733836" y="1225925"/>
            <a:ext cx="6960775" cy="43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a:stretch>
            <a:fillRect/>
          </a:stretch>
        </p:blipFill>
        <p:spPr>
          <a:xfrm>
            <a:off x="733836" y="1225925"/>
            <a:ext cx="6960775" cy="4352255"/>
          </a:xfrm>
          <a:prstGeom prst="rect">
            <a:avLst/>
          </a:prstGeom>
        </p:spPr>
      </p:pic>
    </p:spTree>
    <p:extLst>
      <p:ext uri="{BB962C8B-B14F-4D97-AF65-F5344CB8AC3E}">
        <p14:creationId xmlns:p14="http://schemas.microsoft.com/office/powerpoint/2010/main" val="1892484565"/>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SQL database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22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8882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5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a:t>
              </a:r>
              <a:endParaRPr lang="en-US" sz="1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Service bus relay</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smtClean="0">
                  <a:gradFill>
                    <a:gsLst>
                      <a:gs pos="0">
                        <a:srgbClr val="FFFFFF"/>
                      </a:gs>
                      <a:gs pos="100000">
                        <a:srgbClr val="FFFFFF"/>
                      </a:gs>
                    </a:gsLst>
                    <a:lin ang="5400000" scaled="0"/>
                  </a:gradFill>
                </a:rPr>
                <a:t>	</a:t>
              </a:r>
              <a:r>
                <a:rPr lang="en-US" dirty="0">
                  <a:gradFill>
                    <a:gsLst>
                      <a:gs pos="0">
                        <a:srgbClr val="FFFFFF"/>
                      </a:gs>
                      <a:gs pos="100000">
                        <a:srgbClr val="FFFFFF"/>
                      </a:gs>
                    </a:gsLst>
                    <a:lin ang="5400000" scaled="0"/>
                  </a:gradFill>
                </a:rPr>
                <a:t>C</a:t>
              </a:r>
              <a:r>
                <a:rPr lang="en-US" dirty="0" smtClean="0">
                  <a:gradFill>
                    <a:gsLst>
                      <a:gs pos="0">
                        <a:srgbClr val="FFFFFF"/>
                      </a:gs>
                      <a:gs pos="100000">
                        <a:srgbClr val="FFFFFF"/>
                      </a:gs>
                    </a:gsLst>
                    <a:lin ang="5400000" scaled="0"/>
                  </a:gradFill>
                </a:rPr>
                <a:t>loud </a:t>
              </a:r>
              <a:r>
                <a:rPr lang="en-US" dirty="0">
                  <a:gradFill>
                    <a:gsLst>
                      <a:gs pos="0">
                        <a:srgbClr val="FFFFFF"/>
                      </a:gs>
                      <a:gs pos="100000">
                        <a:srgbClr val="FFFFFF"/>
                      </a:gs>
                    </a:gsLst>
                    <a:lin ang="5400000" scaled="0"/>
                  </a:gradFill>
                </a:rPr>
                <a:t>a</a:t>
              </a:r>
              <a:r>
                <a:rPr lang="en-US" dirty="0" smtClean="0">
                  <a:gradFill>
                    <a:gsLst>
                      <a:gs pos="0">
                        <a:srgbClr val="FFFFFF"/>
                      </a:gs>
                      <a:gs pos="100000">
                        <a:srgbClr val="FFFFFF"/>
                      </a:gs>
                    </a:gsLst>
                    <a:lin ang="5400000" scaled="0"/>
                  </a:gradFill>
                </a:rPr>
                <a:t>pplication</a:t>
              </a: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a:buSzPct val="80000"/>
                </a:pPr>
                <a:r>
                  <a:rPr lang="en-US" dirty="0" smtClean="0">
                    <a:gradFill>
                      <a:gsLst>
                        <a:gs pos="0">
                          <a:srgbClr val="FFFFFF"/>
                        </a:gs>
                        <a:gs pos="100000">
                          <a:srgbClr val="FFFFFF"/>
                        </a:gs>
                      </a:gsLst>
                      <a:lin ang="5400000" scaled="0"/>
                    </a:gradFill>
                  </a:rPr>
                  <a:t>App behind</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firewall</a:t>
                </a:r>
                <a:endParaRPr lang="en-US"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17901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an Empty Project? Not Much..</a:t>
            </a:r>
            <a:endParaRPr lang="en-US" dirty="0"/>
          </a:p>
        </p:txBody>
      </p:sp>
      <p:pic>
        <p:nvPicPr>
          <p:cNvPr id="4" name="Picture 3"/>
          <p:cNvPicPr>
            <a:picLocks noChangeAspect="1"/>
          </p:cNvPicPr>
          <p:nvPr/>
        </p:nvPicPr>
        <p:blipFill>
          <a:blip r:embed="rId2"/>
          <a:stretch>
            <a:fillRect/>
          </a:stretch>
        </p:blipFill>
        <p:spPr>
          <a:xfrm>
            <a:off x="819943" y="1217797"/>
            <a:ext cx="7054057" cy="4641312"/>
          </a:xfrm>
          <a:prstGeom prst="rect">
            <a:avLst/>
          </a:prstGeom>
        </p:spPr>
      </p:pic>
      <p:sp>
        <p:nvSpPr>
          <p:cNvPr id="5" name="TextBox 4"/>
          <p:cNvSpPr txBox="1"/>
          <p:nvPr/>
        </p:nvSpPr>
        <p:spPr>
          <a:xfrm>
            <a:off x="8242300" y="4305300"/>
            <a:ext cx="3568700" cy="1357295"/>
          </a:xfrm>
          <a:prstGeom prst="rect">
            <a:avLst/>
          </a:prstGeom>
          <a:noFill/>
        </p:spPr>
        <p:txBody>
          <a:bodyPr wrap="square" lIns="0" tIns="0" rIns="0" bIns="0" rtlCol="0">
            <a:spAutoFit/>
          </a:bodyPr>
          <a:lstStyle/>
          <a:p>
            <a:pPr marL="460375" indent="-460375">
              <a:lnSpc>
                <a:spcPct val="90000"/>
              </a:lnSpc>
              <a:spcBef>
                <a:spcPct val="20000"/>
              </a:spcBef>
              <a:buSzPct val="80000"/>
              <a:buBlip>
                <a:blip r:embed="rId3"/>
              </a:buBlip>
            </a:pPr>
            <a:r>
              <a:rPr lang="en-US" sz="1800" dirty="0" err="1" smtClean="0">
                <a:gradFill>
                  <a:gsLst>
                    <a:gs pos="0">
                      <a:srgbClr val="292929">
                        <a:lumMod val="90000"/>
                        <a:lumOff val="10000"/>
                      </a:srgbClr>
                    </a:gs>
                    <a:gs pos="86000">
                      <a:srgbClr val="292929">
                        <a:lumMod val="90000"/>
                        <a:lumOff val="10000"/>
                      </a:srgbClr>
                    </a:gs>
                  </a:gsLst>
                  <a:lin ang="5400000" scaled="0"/>
                </a:gradFill>
              </a:rPr>
              <a:t>Web.Config</a:t>
            </a:r>
            <a:r>
              <a:rPr lang="en-US" sz="1800" dirty="0" smtClean="0">
                <a:gradFill>
                  <a:gsLst>
                    <a:gs pos="0">
                      <a:srgbClr val="292929">
                        <a:lumMod val="90000"/>
                        <a:lumOff val="10000"/>
                      </a:srgbClr>
                    </a:gs>
                    <a:gs pos="86000">
                      <a:srgbClr val="292929">
                        <a:lumMod val="90000"/>
                        <a:lumOff val="10000"/>
                      </a:srgbClr>
                    </a:gs>
                  </a:gsLst>
                  <a:lin ang="5400000" scaled="0"/>
                </a:gradFill>
              </a:rPr>
              <a:t> contains</a:t>
            </a:r>
          </a:p>
          <a:p>
            <a:pPr marL="1069868" lvl="1" indent="-460375">
              <a:lnSpc>
                <a:spcPct val="90000"/>
              </a:lnSpc>
              <a:spcBef>
                <a:spcPct val="20000"/>
              </a:spcBef>
              <a:buSzPct val="80000"/>
              <a:buBlip>
                <a:blip r:embed="rId3"/>
              </a:buBlip>
            </a:pPr>
            <a:r>
              <a:rPr lang="en-US" sz="1800" dirty="0" smtClean="0">
                <a:gradFill>
                  <a:gsLst>
                    <a:gs pos="0">
                      <a:srgbClr val="292929">
                        <a:lumMod val="90000"/>
                        <a:lumOff val="10000"/>
                      </a:srgbClr>
                    </a:gs>
                    <a:gs pos="86000">
                      <a:srgbClr val="292929">
                        <a:lumMod val="90000"/>
                        <a:lumOff val="10000"/>
                      </a:srgbClr>
                    </a:gs>
                  </a:gsLst>
                  <a:lin ang="5400000" scaled="0"/>
                </a:gradFill>
              </a:rPr>
              <a:t>Database connection strings</a:t>
            </a:r>
          </a:p>
          <a:p>
            <a:pPr marL="1069868" lvl="1" indent="-460375">
              <a:lnSpc>
                <a:spcPct val="90000"/>
              </a:lnSpc>
              <a:spcBef>
                <a:spcPct val="20000"/>
              </a:spcBef>
              <a:buSzPct val="80000"/>
              <a:buBlip>
                <a:blip r:embed="rId3"/>
              </a:buBlip>
            </a:pPr>
            <a:r>
              <a:rPr lang="en-US" sz="1800" dirty="0" smtClean="0">
                <a:gradFill>
                  <a:gsLst>
                    <a:gs pos="0">
                      <a:srgbClr val="292929">
                        <a:lumMod val="90000"/>
                        <a:lumOff val="10000"/>
                      </a:srgbClr>
                    </a:gs>
                    <a:gs pos="86000">
                      <a:srgbClr val="292929">
                        <a:lumMod val="90000"/>
                        <a:lumOff val="10000"/>
                      </a:srgbClr>
                    </a:gs>
                  </a:gsLst>
                  <a:lin ang="5400000" scaled="0"/>
                </a:gradFill>
              </a:rPr>
              <a:t>Target runtime framework</a:t>
            </a:r>
            <a:endParaRPr lang="en-US" sz="1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26688992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2805542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8" y="1740412"/>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5328" y="3335639"/>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5328" y="4927329"/>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2431540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Instance Sizes</a:t>
            </a:r>
          </a:p>
        </p:txBody>
      </p:sp>
      <p:sp>
        <p:nvSpPr>
          <p:cNvPr id="6" name="Title 33"/>
          <p:cNvSpPr txBox="1">
            <a:spLocks/>
          </p:cNvSpPr>
          <p:nvPr/>
        </p:nvSpPr>
        <p:spPr>
          <a:xfrm>
            <a:off x="634363" y="3285965"/>
            <a:ext cx="9406858" cy="563222"/>
          </a:xfrm>
          <a:prstGeom prst="rect">
            <a:avLst/>
          </a:prstGeom>
          <a:noFill/>
        </p:spPr>
        <p:txBody>
          <a:bodyPr wrap="square" lIns="91436" tIns="182872" rIns="91436" bIns="45719"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en-US" sz="2400" dirty="0">
                <a:latin typeface="Segoe UI" pitchFamily="34" charset="0"/>
                <a:ea typeface="Segoe UI" pitchFamily="34" charset="0"/>
                <a:cs typeface="Segoe UI" pitchFamily="34" charset="0"/>
              </a:rPr>
              <a:t>Unit of Compute Defined </a:t>
            </a:r>
          </a:p>
        </p:txBody>
      </p:sp>
      <p:sp>
        <p:nvSpPr>
          <p:cNvPr id="7" name="TextBox 6"/>
          <p:cNvSpPr txBox="1"/>
          <p:nvPr/>
        </p:nvSpPr>
        <p:spPr bwMode="invGray">
          <a:xfrm>
            <a:off x="633341" y="1093093"/>
            <a:ext cx="9401397" cy="563222"/>
          </a:xfrm>
          <a:prstGeom prst="rect">
            <a:avLst/>
          </a:prstGeom>
          <a:noFill/>
        </p:spPr>
        <p:txBody>
          <a:bodyPr wrap="square" lIns="91436" tIns="182872" rIns="91436" bIns="45719" rtlCol="0">
            <a:spAutoFit/>
          </a:bodyPr>
          <a:lstStyle/>
          <a:p>
            <a:pPr marL="0" lvl="1" indent="-155569" defTabSz="914325">
              <a:lnSpc>
                <a:spcPct val="90000"/>
              </a:lnSpc>
              <a:spcBef>
                <a:spcPct val="0"/>
              </a:spcBef>
              <a:buClr>
                <a:srgbClr val="FFC000"/>
              </a:buClr>
              <a:defRPr/>
            </a:pPr>
            <a:r>
              <a:rPr lang="en-US" spc="-100" dirty="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Variable instance sizes to handle complex workloads of any size </a:t>
            </a:r>
          </a:p>
        </p:txBody>
      </p:sp>
      <p:grpSp>
        <p:nvGrpSpPr>
          <p:cNvPr id="86" name="Group 85"/>
          <p:cNvGrpSpPr/>
          <p:nvPr/>
        </p:nvGrpSpPr>
        <p:grpSpPr>
          <a:xfrm>
            <a:off x="2605836" y="3894131"/>
            <a:ext cx="1828800" cy="2165649"/>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0"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6"/>
              <a:ext cx="1673526" cy="307777"/>
            </a:xfrm>
            <a:prstGeom prst="rect">
              <a:avLst/>
            </a:prstGeom>
          </p:spPr>
          <p:txBody>
            <a:bodyPr wrap="square">
              <a:spAutoFit/>
            </a:bodyPr>
            <a:lstStyle/>
            <a:p>
              <a:pPr algn="ctr"/>
              <a:r>
                <a:rPr lang="en-US" sz="1400" b="1" kern="0" dirty="0">
                  <a:solidFill>
                    <a:schemeClr val="bg1">
                      <a:alpha val="99000"/>
                    </a:schemeClr>
                  </a:solidFill>
                  <a:latin typeface="+mj-lt"/>
                </a:rPr>
                <a:t>(moderate IO) </a:t>
              </a:r>
              <a:endParaRPr lang="en-US" sz="3700" b="1" dirty="0">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1.75 GB memory </a:t>
              </a: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225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202" y="3894131"/>
            <a:ext cx="1828800" cy="2160720"/>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2"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3.5 GB memory </a:t>
              </a: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490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5836" y="1663439"/>
            <a:ext cx="1828800" cy="1507633"/>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$0.12 </a:t>
              </a:r>
            </a:p>
          </p:txBody>
        </p:sp>
        <p:sp>
          <p:nvSpPr>
            <p:cNvPr id="33" name="Rectangle 32"/>
            <p:cNvSpPr/>
            <p:nvPr/>
          </p:nvSpPr>
          <p:spPr>
            <a:xfrm>
              <a:off x="2880853" y="2873971"/>
              <a:ext cx="176262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202" y="1663438"/>
            <a:ext cx="1828800" cy="1506045"/>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$0.24 </a:t>
              </a:r>
            </a:p>
          </p:txBody>
        </p:sp>
        <p:sp>
          <p:nvSpPr>
            <p:cNvPr id="38" name="Rectangle 37"/>
            <p:cNvSpPr/>
            <p:nvPr/>
          </p:nvSpPr>
          <p:spPr>
            <a:xfrm>
              <a:off x="5230761" y="2873970"/>
              <a:ext cx="173540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4324" y="1663438"/>
            <a:ext cx="1828800" cy="1500909"/>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$0.96 </a:t>
              </a:r>
            </a:p>
          </p:txBody>
        </p:sp>
        <p:sp>
          <p:nvSpPr>
            <p:cNvPr id="43" name="Rectangle 42"/>
            <p:cNvSpPr/>
            <p:nvPr/>
          </p:nvSpPr>
          <p:spPr>
            <a:xfrm>
              <a:off x="9891252" y="2873970"/>
              <a:ext cx="175962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endParaRPr lang="en-US" sz="1600"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959" y="1663439"/>
            <a:ext cx="1828800" cy="1502503"/>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5" y="1767349"/>
              <a:ext cx="1668852"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$0.48 </a:t>
              </a:r>
            </a:p>
          </p:txBody>
        </p:sp>
        <p:sp>
          <p:nvSpPr>
            <p:cNvPr id="48" name="Rectangle 47"/>
            <p:cNvSpPr/>
            <p:nvPr/>
          </p:nvSpPr>
          <p:spPr>
            <a:xfrm>
              <a:off x="7548541" y="2873972"/>
              <a:ext cx="177244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959" y="3915157"/>
            <a:ext cx="1828800" cy="2139694"/>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307777"/>
            </a:xfrm>
            <a:prstGeom prst="rect">
              <a:avLst/>
            </a:prstGeom>
          </p:spPr>
          <p:txBody>
            <a:bodyPr wrap="square">
              <a:spAutoFit/>
            </a:bodyPr>
            <a:lstStyle/>
            <a:p>
              <a:pPr algn="ctr"/>
              <a:r>
                <a:rPr lang="en-US" sz="1400" b="1" kern="0" dirty="0">
                  <a:solidFill>
                    <a:schemeClr val="bg1">
                      <a:alpha val="99000"/>
                    </a:schemeClr>
                  </a:solidFill>
                  <a:latin typeface="+mj-lt"/>
                </a:rPr>
                <a:t>(high IO) </a:t>
              </a:r>
              <a:endParaRPr lang="en-US" sz="3700" b="1" dirty="0">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7.0 GB memory</a:t>
              </a: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1000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a:t>
              </a: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4324" y="3915157"/>
            <a:ext cx="1828800" cy="2132312"/>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14 GB memory</a:t>
              </a: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2040 </a:t>
              </a:r>
              <a:r>
                <a:rPr lang="en-US" sz="1300" b="1" kern="0" dirty="0">
                  <a:solidFill>
                    <a:schemeClr val="bg1">
                      <a:alpha val="99000"/>
                    </a:schemeClr>
                  </a:solidFill>
                  <a:latin typeface="+mj-lt"/>
                </a:rPr>
                <a:t>GB </a:t>
              </a:r>
            </a:p>
            <a:p>
              <a:pPr algn="ctr"/>
              <a:r>
                <a:rPr lang="en-US" sz="1300" kern="0" dirty="0">
                  <a:solidFill>
                    <a:schemeClr val="bg1">
                      <a:alpha val="99000"/>
                    </a:schemeClr>
                  </a:solidFill>
                  <a:latin typeface="+mj-lt"/>
                </a:rPr>
                <a:t>(instance storage) </a:t>
              </a: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6470" y="1663439"/>
            <a:ext cx="1828800" cy="1507633"/>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0.02 </a:t>
              </a:r>
              <a:endParaRPr lang="en-US" sz="2700" b="1" kern="0" dirty="0">
                <a:gradFill>
                  <a:gsLst>
                    <a:gs pos="0">
                      <a:schemeClr val="bg1"/>
                    </a:gs>
                    <a:gs pos="50000">
                      <a:schemeClr val="bg1"/>
                    </a:gs>
                  </a:gsLst>
                  <a:lin ang="10800000" scaled="0"/>
                </a:gradFill>
                <a:latin typeface="+mj-lt"/>
              </a:endParaRPr>
            </a:p>
          </p:txBody>
        </p:sp>
        <p:sp>
          <p:nvSpPr>
            <p:cNvPr id="65" name="Rectangle 64"/>
            <p:cNvSpPr/>
            <p:nvPr/>
          </p:nvSpPr>
          <p:spPr>
            <a:xfrm>
              <a:off x="560812" y="2873971"/>
              <a:ext cx="1730104"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grpSp>
      <p:grpSp>
        <p:nvGrpSpPr>
          <p:cNvPr id="85" name="Group 84"/>
          <p:cNvGrpSpPr/>
          <p:nvPr/>
        </p:nvGrpSpPr>
        <p:grpSpPr>
          <a:xfrm>
            <a:off x="716470" y="3894131"/>
            <a:ext cx="1828800" cy="2158704"/>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0" cy="307777"/>
            </a:xfrm>
            <a:prstGeom prst="rect">
              <a:avLst/>
            </a:prstGeom>
          </p:spPr>
          <p:txBody>
            <a:bodyPr wrap="square">
              <a:spAutoFit/>
            </a:bodyPr>
            <a:lstStyle/>
            <a:p>
              <a:pPr algn="ctr"/>
              <a:r>
                <a:rPr lang="en-US" sz="1400" b="1" kern="0" dirty="0">
                  <a:solidFill>
                    <a:schemeClr val="bg1">
                      <a:alpha val="99000"/>
                    </a:schemeClr>
                  </a:solidFill>
                  <a:latin typeface="+mj-lt"/>
                </a:rPr>
                <a:t>(low IO) </a:t>
              </a:r>
              <a:endParaRPr lang="en-US" sz="3700" b="1" dirty="0">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768 MB memory </a:t>
              </a:r>
              <a:endParaRPr lang="en-US" sz="1300" b="1" kern="0" dirty="0" smtClean="0">
                <a:solidFill>
                  <a:schemeClr val="bg1">
                    <a:alpha val="99000"/>
                  </a:schemeClr>
                </a:solidFill>
                <a:latin typeface="+mj-lt"/>
              </a:endParaRPr>
            </a:p>
            <a:p>
              <a:pPr lvl="0" algn="ctr"/>
              <a:r>
                <a:rPr lang="en-US" sz="1300" b="1" kern="0" dirty="0">
                  <a:solidFill>
                    <a:srgbClr val="FFFFFF">
                      <a:alpha val="99000"/>
                    </a:srgbClr>
                  </a:solidFill>
                </a:rPr>
                <a:t>20 GB storage</a:t>
              </a:r>
            </a:p>
            <a:p>
              <a:pPr lvl="0" algn="ctr"/>
              <a:r>
                <a:rPr lang="en-US" sz="1300" kern="0" dirty="0">
                  <a:solidFill>
                    <a:srgbClr val="FFFFFF">
                      <a:alpha val="99000"/>
                    </a:srgbClr>
                  </a:solidFill>
                </a:rPr>
                <a:t>(instance storage) </a:t>
              </a:r>
            </a:p>
            <a:p>
              <a:pPr algn="ctr"/>
              <a:endParaRPr lang="en-US" sz="1300" b="1" kern="0" dirty="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559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Benefits</a:t>
            </a:r>
          </a:p>
        </p:txBody>
      </p:sp>
      <p:graphicFrame>
        <p:nvGraphicFramePr>
          <p:cNvPr id="5" name="Table 4"/>
          <p:cNvGraphicFramePr>
            <a:graphicFrameLocks noGrp="1"/>
          </p:cNvGraphicFramePr>
          <p:nvPr>
            <p:extLst>
              <p:ext uri="{D42A27DB-BD31-4B8C-83A1-F6EECF244321}">
                <p14:modId xmlns:p14="http://schemas.microsoft.com/office/powerpoint/2010/main" val="2210181672"/>
              </p:ext>
            </p:extLst>
          </p:nvPr>
        </p:nvGraphicFramePr>
        <p:xfrm>
          <a:off x="112541" y="927272"/>
          <a:ext cx="11873133" cy="5379720"/>
        </p:xfrm>
        <a:graphic>
          <a:graphicData uri="http://schemas.openxmlformats.org/drawingml/2006/table">
            <a:tbl>
              <a:tblPr firstRow="1" bandRow="1">
                <a:tableStyleId>{7DF18680-E054-41AD-8BC1-D1AEF772440D}</a:tableStyleId>
              </a:tblPr>
              <a:tblGrid>
                <a:gridCol w="3355776"/>
                <a:gridCol w="2947753"/>
                <a:gridCol w="2958586"/>
                <a:gridCol w="2611018"/>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375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90GB local / 90GB geo</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80GB local / 80GB geo</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70GB local / 70GB geo</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40GB out / free in</a:t>
                      </a: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35B out / free in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 out / free in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Media Services Encoding</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100GB (in &amp; out)</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75GB (in &amp; out)</a:t>
                      </a:r>
                    </a:p>
                  </a:txBody>
                  <a:tcPr marL="182880" marR="182880" marT="91440" marB="91440" anchor="ctr">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50GB (in &amp; out)</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pPr>
                        <a:spcAft>
                          <a:spcPts val="600"/>
                        </a:spcAft>
                      </a:pPr>
                      <a:r>
                        <a:rPr lang="en-NZ" sz="1400" baseline="0" dirty="0" smtClean="0">
                          <a:solidFill>
                            <a:schemeClr val="tx2">
                              <a:lumMod val="75000"/>
                              <a:alpha val="99000"/>
                            </a:schemeClr>
                          </a:solidFill>
                        </a:rPr>
                        <a:t>500K Messages</a:t>
                      </a:r>
                    </a:p>
                    <a:p>
                      <a:pPr>
                        <a:spcAft>
                          <a:spcPts val="600"/>
                        </a:spcAft>
                      </a:pPr>
                      <a:r>
                        <a:rPr lang="en-NZ" sz="1400" baseline="0" dirty="0" smtClean="0">
                          <a:solidFill>
                            <a:schemeClr val="tx2">
                              <a:lumMod val="75000"/>
                              <a:alpha val="99000"/>
                            </a:schemeClr>
                          </a:solidFill>
                        </a:rPr>
                        <a:t>1500 Relay Hours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Annual Savings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b="1" dirty="0" smtClean="0">
                          <a:solidFill>
                            <a:schemeClr val="tx2">
                              <a:lumMod val="75000"/>
                              <a:alpha val="99000"/>
                            </a:schemeClr>
                          </a:solidFill>
                        </a:rPr>
                        <a:t>$6,500</a:t>
                      </a:r>
                      <a:endParaRPr lang="en-NZ" sz="1400" b="1"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r>
                        <a:rPr lang="en-NZ" sz="1400" b="1" dirty="0" smtClean="0">
                          <a:solidFill>
                            <a:schemeClr val="tx2">
                              <a:lumMod val="75000"/>
                              <a:alpha val="99000"/>
                            </a:schemeClr>
                          </a:solidFill>
                        </a:rPr>
                        <a:t>$4,200</a:t>
                      </a:r>
                      <a:endParaRPr lang="en-NZ" sz="1400" b="1"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b="1" dirty="0" smtClean="0">
                          <a:solidFill>
                            <a:schemeClr val="tx2">
                              <a:lumMod val="75000"/>
                              <a:alpha val="99000"/>
                            </a:schemeClr>
                          </a:solidFill>
                        </a:rPr>
                        <a:t>$3,000</a:t>
                      </a:r>
                      <a:endParaRPr lang="en-NZ" sz="1400" b="1" dirty="0">
                        <a:solidFill>
                          <a:schemeClr val="tx2">
                            <a:lumMod val="75000"/>
                            <a:alpha val="99000"/>
                          </a:schemeClr>
                        </a:solidFill>
                      </a:endParaRP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187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Flexible</a:t>
              </a:r>
              <a:endParaRPr lang="en-US" sz="3200" dirty="0">
                <a:gradFill>
                  <a:gsLst>
                    <a:gs pos="0">
                      <a:srgbClr val="FFFFFF"/>
                    </a:gs>
                    <a:gs pos="100000">
                      <a:srgbClr val="FFFFFF"/>
                    </a:gs>
                  </a:gsLst>
                  <a:lin ang="5400000" scaled="0"/>
                </a:gradFill>
                <a:latin typeface="Segoe UI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a:rPr>
                <a:t>O</a:t>
              </a:r>
              <a:r>
                <a:rPr lang="en-US" sz="3200" dirty="0" smtClean="0">
                  <a:gradFill>
                    <a:gsLst>
                      <a:gs pos="0">
                        <a:srgbClr val="FFFFFF"/>
                      </a:gs>
                      <a:gs pos="100000">
                        <a:srgbClr val="FFFFFF"/>
                      </a:gs>
                    </a:gsLst>
                    <a:lin ang="5400000" scaled="0"/>
                  </a:gradFill>
                  <a:latin typeface="Segoe UI Light"/>
                </a:rPr>
                <a:t>pen</a:t>
              </a:r>
              <a:endParaRPr lang="en-US" sz="3200" dirty="0">
                <a:gradFill>
                  <a:gsLst>
                    <a:gs pos="0">
                      <a:srgbClr val="FFFFFF"/>
                    </a:gs>
                    <a:gs pos="100000">
                      <a:srgbClr val="FFFFFF"/>
                    </a:gs>
                  </a:gsLst>
                  <a:lin ang="5400000" scaled="0"/>
                </a:gradFill>
                <a:latin typeface="Segoe UI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Solid</a:t>
              </a:r>
              <a:endParaRPr lang="en-US" sz="3200" dirty="0">
                <a:gradFill>
                  <a:gsLst>
                    <a:gs pos="0">
                      <a:srgbClr val="FFFFFF"/>
                    </a:gs>
                    <a:gs pos="100000">
                      <a:srgbClr val="FFFFFF"/>
                    </a:gs>
                  </a:gsLst>
                  <a:lin ang="5400000" scaled="0"/>
                </a:gradFill>
                <a:latin typeface="Segoe UI Ligh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dirty="0"/>
              <a:t>Windows Azure</a:t>
            </a:r>
          </a:p>
        </p:txBody>
      </p:sp>
    </p:spTree>
    <p:extLst>
      <p:ext uri="{BB962C8B-B14F-4D97-AF65-F5344CB8AC3E}">
        <p14:creationId xmlns:p14="http://schemas.microsoft.com/office/powerpoint/2010/main" val="212236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Cache, Service Bus, </a:t>
            </a:r>
            <a:r>
              <a:rPr lang="en-US" sz="1800" smtClean="0">
                <a:solidFill>
                  <a:srgbClr val="595959">
                    <a:alpha val="99000"/>
                  </a:srgbClr>
                </a:solidFill>
              </a:rPr>
              <a:t>&amp;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lstStyle/>
          <a:p>
            <a:r>
              <a:rPr lang="en-US" dirty="0" smtClean="0"/>
              <a:t>What happens when you run an empty project?</a:t>
            </a:r>
            <a:endParaRPr lang="en-US" dirty="0"/>
          </a:p>
        </p:txBody>
      </p:sp>
      <p:pic>
        <p:nvPicPr>
          <p:cNvPr id="4" name="Picture 3"/>
          <p:cNvPicPr>
            <a:picLocks noChangeAspect="1"/>
          </p:cNvPicPr>
          <p:nvPr/>
        </p:nvPicPr>
        <p:blipFill>
          <a:blip r:embed="rId2"/>
          <a:stretch>
            <a:fillRect/>
          </a:stretch>
        </p:blipFill>
        <p:spPr>
          <a:xfrm>
            <a:off x="1034531" y="2163762"/>
            <a:ext cx="10633594" cy="2992438"/>
          </a:xfrm>
          <a:prstGeom prst="rect">
            <a:avLst/>
          </a:prstGeom>
        </p:spPr>
      </p:pic>
    </p:spTree>
    <p:extLst>
      <p:ext uri="{BB962C8B-B14F-4D97-AF65-F5344CB8AC3E}">
        <p14:creationId xmlns:p14="http://schemas.microsoft.com/office/powerpoint/2010/main" val="9556960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2F3EEF84D88B4CBCE0B37B5E4CB247" ma:contentTypeVersion="0" ma:contentTypeDescription="Create a new document." ma:contentTypeScope="" ma:versionID="e8a5f0ffc52bb1d9538df187e517e96d">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D9A63F7A-8608-4F14-ABE2-4498341A11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3919</TotalTime>
  <Words>4888</Words>
  <Application>Microsoft Office PowerPoint</Application>
  <PresentationFormat>Custom</PresentationFormat>
  <Paragraphs>871</Paragraphs>
  <Slides>87</Slides>
  <Notes>50</Notes>
  <HiddenSlides>1</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87</vt:i4>
      </vt:variant>
    </vt:vector>
  </HeadingPairs>
  <TitlesOfParts>
    <vt:vector size="98" baseType="lpstr">
      <vt:lpstr>Arial</vt:lpstr>
      <vt:lpstr>宋体</vt:lpstr>
      <vt:lpstr>Consolas</vt:lpstr>
      <vt:lpstr>Kozuka Gothic Pro R</vt:lpstr>
      <vt:lpstr>Wingdings</vt:lpstr>
      <vt:lpstr>Segoe UI Light</vt:lpstr>
      <vt:lpstr>Segoe UI</vt:lpstr>
      <vt:lpstr>MS1444_Windows Azure Template 16x9_r08a</vt:lpstr>
      <vt:lpstr>White with Consolas font for code slides</vt:lpstr>
      <vt:lpstr>Windows_Azure_DevCamp_16x9_Template - FINAL2</vt:lpstr>
      <vt:lpstr>Accent Color Transition Slides</vt:lpstr>
      <vt:lpstr>Two Common Questions from Last Week</vt:lpstr>
      <vt:lpstr>Creating ASP.NET Website on Azure</vt:lpstr>
      <vt:lpstr>OR… New Solution from Team Explorer</vt:lpstr>
      <vt:lpstr>PowerPoint Presentation</vt:lpstr>
      <vt:lpstr>Choose Git Source Control</vt:lpstr>
      <vt:lpstr>Empty Web Project</vt:lpstr>
      <vt:lpstr>Add Solution to Source Control</vt:lpstr>
      <vt:lpstr>What’s in an Empty Project? Not Much..</vt:lpstr>
      <vt:lpstr>What happens when you run an empty project?</vt:lpstr>
      <vt:lpstr>Adding a Default HTML Page to Load</vt:lpstr>
      <vt:lpstr>Adding a Default HTML Page to Load</vt:lpstr>
      <vt:lpstr>Client-side Helloworld.html</vt:lpstr>
      <vt:lpstr>Setting Helloworld.html as Start Page</vt:lpstr>
      <vt:lpstr>Adding Client-Side Javascript</vt:lpstr>
      <vt:lpstr>Result</vt:lpstr>
      <vt:lpstr>CSHTML (Razor) vs. HTML</vt:lpstr>
      <vt:lpstr>CSHTML = HTML + Razor</vt:lpstr>
      <vt:lpstr>Adding a .CSHTML (Razor) file</vt:lpstr>
      <vt:lpstr>Setting .CSHTML as Start Page</vt:lpstr>
      <vt:lpstr>C# Razor Syntax and Javascript Together</vt:lpstr>
      <vt:lpstr>Result?</vt:lpstr>
      <vt:lpstr>Styling with Bootstrap Themes</vt:lpstr>
      <vt:lpstr>Or, Install Bootstrap Reference via NuGet</vt:lpstr>
      <vt:lpstr>Add a Reference to Bootstrap Theme</vt:lpstr>
      <vt:lpstr>Result</vt:lpstr>
      <vt:lpstr>Two Common Questions from Last Week</vt:lpstr>
      <vt:lpstr>Create Database on Windows Azure</vt:lpstr>
      <vt:lpstr>Create Database on Windows Azure</vt:lpstr>
      <vt:lpstr>Create Database on Windows Azure</vt:lpstr>
      <vt:lpstr>Open Azure Firewall Port</vt:lpstr>
      <vt:lpstr>PowerPoint Presentation</vt:lpstr>
      <vt:lpstr>Connection String in Web.Config</vt:lpstr>
      <vt:lpstr>NuGet to get ASP.NET Web Pages Data</vt:lpstr>
      <vt:lpstr>NuGet to get ASP.NET Web Pages Data</vt:lpstr>
      <vt:lpstr>Read Data from SQL Azure DB</vt:lpstr>
      <vt:lpstr>Result</vt:lpstr>
      <vt:lpstr>More on Accessing Databases Here</vt:lpstr>
      <vt:lpstr>Windows Azure Overview</vt:lpstr>
      <vt:lpstr>PowerPoint Presentation</vt:lpstr>
      <vt:lpstr>Cloud Computing Patterns</vt:lpstr>
      <vt:lpstr>Cloud Computing</vt:lpstr>
      <vt:lpstr>Cloud Computing</vt:lpstr>
      <vt:lpstr>Windows Azure</vt:lpstr>
      <vt:lpstr>Global Footprint</vt:lpstr>
      <vt:lpstr>PowerPoint Presentation</vt:lpstr>
      <vt:lpstr>Virtual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VM with persistent drive</vt:lpstr>
      <vt:lpstr>PowerPoint Presentation</vt:lpstr>
      <vt:lpstr>PowerPoint Presentation</vt:lpstr>
      <vt:lpstr>Web sites</vt:lpstr>
      <vt:lpstr>Web sites </vt:lpstr>
      <vt:lpstr>Web sites </vt:lpstr>
      <vt:lpstr>Web sites </vt:lpstr>
      <vt:lpstr>Web sites</vt:lpstr>
      <vt:lpstr>PowerPoint Presentation</vt:lpstr>
      <vt:lpstr>Cloud services:  Development</vt:lpstr>
      <vt:lpstr>PowerPoint Presentation</vt:lpstr>
      <vt:lpstr>PowerPoint Presentation</vt:lpstr>
      <vt:lpstr>PowerPoint Presentation</vt:lpstr>
      <vt:lpstr>PowerPoint Presentation</vt:lpstr>
      <vt:lpstr>PowerPoint Presentation</vt:lpstr>
      <vt:lpstr>PowerPoint Presentation</vt:lpstr>
      <vt:lpstr>Cloud services: Management</vt:lpstr>
      <vt:lpstr>Application building blocks</vt:lpstr>
      <vt:lpstr>Multiple languages</vt:lpstr>
      <vt:lpstr>PowerPoint Presentation</vt:lpstr>
      <vt:lpstr>SQL database</vt:lpstr>
      <vt:lpstr>PowerPoint Presentation</vt:lpstr>
      <vt:lpstr>PowerPoint Presentation</vt:lpstr>
      <vt:lpstr>PowerPoint Presentation</vt:lpstr>
      <vt:lpstr>PowerPoint Presentation</vt:lpstr>
      <vt:lpstr>PowerPoint Presentation</vt:lpstr>
      <vt:lpstr>What is Windows Azure Mobile Services?</vt:lpstr>
      <vt:lpstr>Key Scenarios</vt:lpstr>
      <vt:lpstr>Windows Azure Scenarios</vt:lpstr>
      <vt:lpstr>Windows Azure Instance Sizes</vt:lpstr>
      <vt:lpstr>PowerPoint Presentation</vt:lpstr>
      <vt:lpstr>Windows Azure MSDN Benefits</vt:lpstr>
      <vt:lpstr>Windows Azure</vt:lpstr>
      <vt:lpstr>Summary</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dc:description>This presentation provides an overview of the Windows Azure. After this presentation you will understand the key concepts and how to get started using Windows Azure. The additional presentations in the Windows Azure Training Kit drill into key features and services.
by James Conard</dc:description>
  <cp:lastModifiedBy>Alvin Gendrano</cp:lastModifiedBy>
  <cp:revision>188</cp:revision>
  <cp:lastPrinted>2014-02-21T00:11:08Z</cp:lastPrinted>
  <dcterms:created xsi:type="dcterms:W3CDTF">2011-03-29T16:07:22Z</dcterms:created>
  <dcterms:modified xsi:type="dcterms:W3CDTF">2014-02-21T00:37:23Z</dcterms:modified>
  <cp:version>1.0.5</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0x010100252F3EEF84D88B4CBCE0B37B5E4CB247</vt:lpwstr>
  </property>
</Properties>
</file>